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Lst>
  <p:notesMasterIdLst>
    <p:notesMasterId r:id="rId11"/>
  </p:notesMasterIdLst>
  <p:sldIdLst>
    <p:sldId id="313" r:id="rId5"/>
    <p:sldId id="314" r:id="rId6"/>
    <p:sldId id="315" r:id="rId7"/>
    <p:sldId id="304" r:id="rId8"/>
    <p:sldId id="306" r:id="rId9"/>
    <p:sldId id="312"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a:srgbClr val="0000FF"/>
    <a:srgbClr val="FF99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1" autoAdjust="0"/>
  </p:normalViewPr>
  <p:slideViewPr>
    <p:cSldViewPr snapToGrid="0">
      <p:cViewPr varScale="1">
        <p:scale>
          <a:sx n="115" d="100"/>
          <a:sy n="115" d="100"/>
        </p:scale>
        <p:origin x="15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5029"/>
          </a:xfrm>
          <a:prstGeom prst="rect">
            <a:avLst/>
          </a:prstGeom>
        </p:spPr>
        <p:txBody>
          <a:bodyPr vert="horz" lIns="90763" tIns="45382" rIns="90763" bIns="45382" rtlCol="0"/>
          <a:lstStyle>
            <a:lvl1pPr algn="r">
              <a:defRPr sz="1200"/>
            </a:lvl1pPr>
          </a:lstStyle>
          <a:p>
            <a:fld id="{7908398D-964D-48A6-9574-47E4FAE0B7BA}"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763" tIns="45382" rIns="90763" bIns="4538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6"/>
            <a:ext cx="2918830" cy="495028"/>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5028"/>
          </a:xfrm>
          <a:prstGeom prst="rect">
            <a:avLst/>
          </a:prstGeom>
        </p:spPr>
        <p:txBody>
          <a:bodyPr vert="horz" lIns="90763" tIns="45382" rIns="90763" bIns="45382" rtlCol="0" anchor="b"/>
          <a:lstStyle>
            <a:lvl1pPr algn="r">
              <a:defRPr sz="1200"/>
            </a:lvl1pPr>
          </a:lstStyle>
          <a:p>
            <a:fld id="{878492BD-D488-4357-BC29-72678E359976}" type="slidenum">
              <a:rPr kumimoji="1" lang="ja-JP" altLang="en-US" smtClean="0"/>
              <a:t>‹#›</a:t>
            </a:fld>
            <a:endParaRPr kumimoji="1" lang="ja-JP" altLang="en-US"/>
          </a:p>
        </p:txBody>
      </p:sp>
    </p:spTree>
    <p:extLst>
      <p:ext uri="{BB962C8B-B14F-4D97-AF65-F5344CB8AC3E}">
        <p14:creationId xmlns:p14="http://schemas.microsoft.com/office/powerpoint/2010/main" val="28665386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0</a:t>
            </a:fld>
            <a:endParaRPr lang="ja-JP" altLang="en-US"/>
          </a:p>
        </p:txBody>
      </p:sp>
    </p:spTree>
    <p:extLst>
      <p:ext uri="{BB962C8B-B14F-4D97-AF65-F5344CB8AC3E}">
        <p14:creationId xmlns:p14="http://schemas.microsoft.com/office/powerpoint/2010/main" val="1981794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1</a:t>
            </a:fld>
            <a:endParaRPr lang="ja-JP" altLang="en-US"/>
          </a:p>
        </p:txBody>
      </p:sp>
    </p:spTree>
    <p:extLst>
      <p:ext uri="{BB962C8B-B14F-4D97-AF65-F5344CB8AC3E}">
        <p14:creationId xmlns:p14="http://schemas.microsoft.com/office/powerpoint/2010/main" val="1037458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2</a:t>
            </a:fld>
            <a:endParaRPr lang="ja-JP" altLang="en-US"/>
          </a:p>
        </p:txBody>
      </p:sp>
    </p:spTree>
    <p:extLst>
      <p:ext uri="{BB962C8B-B14F-4D97-AF65-F5344CB8AC3E}">
        <p14:creationId xmlns:p14="http://schemas.microsoft.com/office/powerpoint/2010/main" val="2541176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3</a:t>
            </a:fld>
            <a:endParaRPr lang="ja-JP" altLang="en-US"/>
          </a:p>
        </p:txBody>
      </p:sp>
    </p:spTree>
    <p:extLst>
      <p:ext uri="{BB962C8B-B14F-4D97-AF65-F5344CB8AC3E}">
        <p14:creationId xmlns:p14="http://schemas.microsoft.com/office/powerpoint/2010/main" val="1595321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4</a:t>
            </a:fld>
            <a:endParaRPr lang="ja-JP" altLang="en-US"/>
          </a:p>
        </p:txBody>
      </p:sp>
    </p:spTree>
    <p:extLst>
      <p:ext uri="{BB962C8B-B14F-4D97-AF65-F5344CB8AC3E}">
        <p14:creationId xmlns:p14="http://schemas.microsoft.com/office/powerpoint/2010/main" val="2138957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BFDB8B-8087-4DAB-994C-B8DB719BFDC2}" type="slidenum">
              <a:rPr lang="ja-JP" altLang="en-US" smtClean="0"/>
              <a:pPr/>
              <a:t>5</a:t>
            </a:fld>
            <a:endParaRPr lang="ja-JP" altLang="en-US"/>
          </a:p>
        </p:txBody>
      </p:sp>
    </p:spTree>
    <p:extLst>
      <p:ext uri="{BB962C8B-B14F-4D97-AF65-F5344CB8AC3E}">
        <p14:creationId xmlns:p14="http://schemas.microsoft.com/office/powerpoint/2010/main" val="2884008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12069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924046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331847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コンテンツ">
    <p:spTree>
      <p:nvGrpSpPr>
        <p:cNvPr id="1" name=""/>
        <p:cNvGrpSpPr/>
        <p:nvPr/>
      </p:nvGrpSpPr>
      <p:grpSpPr>
        <a:xfrm>
          <a:off x="0" y="0"/>
          <a:ext cx="0" cy="0"/>
          <a:chOff x="0" y="0"/>
          <a:chExt cx="0" cy="0"/>
        </a:xfrm>
      </p:grpSpPr>
      <p:sp>
        <p:nvSpPr>
          <p:cNvPr id="4" name="コンテンツ プレースホルダー 3"/>
          <p:cNvSpPr>
            <a:spLocks noGrp="1"/>
          </p:cNvSpPr>
          <p:nvPr>
            <p:ph sz="quarter" idx="10"/>
          </p:nvPr>
        </p:nvSpPr>
        <p:spPr>
          <a:xfrm>
            <a:off x="457200" y="1485900"/>
            <a:ext cx="4017963" cy="4767263"/>
          </a:xfrm>
        </p:spPr>
        <p:txBody>
          <a:bodyPr/>
          <a:lstStyle>
            <a:lvl1pPr>
              <a:buClrTx/>
              <a:defRPr sz="1600">
                <a:solidFill>
                  <a:srgbClr val="000000"/>
                </a:solidFill>
              </a:defRPr>
            </a:lvl1pPr>
            <a:lvl2pPr>
              <a:buClrTx/>
              <a:defRPr sz="1600">
                <a:solidFill>
                  <a:srgbClr val="000000"/>
                </a:solidFill>
              </a:defRPr>
            </a:lvl2pPr>
            <a:lvl3pPr>
              <a:buClrTx/>
              <a:defRPr sz="1600">
                <a:solidFill>
                  <a:srgbClr val="000000"/>
                </a:solidFill>
              </a:defRPr>
            </a:lvl3pPr>
            <a:lvl4pPr>
              <a:buClrTx/>
              <a:defRPr sz="1600">
                <a:solidFill>
                  <a:srgbClr val="000000"/>
                </a:solidFill>
              </a:defRPr>
            </a:lvl4pPr>
            <a:lvl5pPr>
              <a:buClrTx/>
              <a:defRPr sz="1600">
                <a:solidFill>
                  <a:srgbClr val="000000"/>
                </a:solidFill>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1" name="コンテンツ プレースホルダー 10"/>
          <p:cNvSpPr>
            <a:spLocks noGrp="1"/>
          </p:cNvSpPr>
          <p:nvPr>
            <p:ph sz="quarter" idx="12"/>
          </p:nvPr>
        </p:nvSpPr>
        <p:spPr>
          <a:xfrm>
            <a:off x="4605338" y="1485900"/>
            <a:ext cx="4081462" cy="4767263"/>
          </a:xfrm>
        </p:spPr>
        <p:txBody>
          <a:bodyPr/>
          <a:lstStyle>
            <a:lvl1pPr>
              <a:buClrTx/>
              <a:defRPr sz="1600">
                <a:solidFill>
                  <a:srgbClr val="000000"/>
                </a:solidFill>
              </a:defRPr>
            </a:lvl1pPr>
            <a:lvl2pPr>
              <a:buClrTx/>
              <a:defRPr sz="1600">
                <a:solidFill>
                  <a:srgbClr val="000000"/>
                </a:solidFill>
              </a:defRPr>
            </a:lvl2pPr>
            <a:lvl3pPr>
              <a:buClrTx/>
              <a:defRPr sz="1600">
                <a:solidFill>
                  <a:srgbClr val="000000"/>
                </a:solidFill>
              </a:defRPr>
            </a:lvl3pPr>
            <a:lvl4pPr>
              <a:buClrTx/>
              <a:defRPr sz="1600">
                <a:solidFill>
                  <a:srgbClr val="000000"/>
                </a:solidFill>
              </a:defRPr>
            </a:lvl4pPr>
            <a:lvl5pPr>
              <a:buClrTx/>
              <a:defRPr sz="1600">
                <a:solidFill>
                  <a:srgbClr val="000000"/>
                </a:solidFill>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3" name="タイトル 1"/>
          <p:cNvSpPr txBox="1">
            <a:spLocks/>
          </p:cNvSpPr>
          <p:nvPr userDrawn="1"/>
        </p:nvSpPr>
        <p:spPr>
          <a:xfrm>
            <a:off x="0" y="0"/>
            <a:ext cx="9180513" cy="564555"/>
          </a:xfrm>
          <a:prstGeom prst="rect">
            <a:avLst/>
          </a:prstGeom>
          <a:solidFill>
            <a:srgbClr val="073E87"/>
          </a:solidFill>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endParaRPr lang="en-US" altLang="ja-JP" sz="2000"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15"/>
          <p:cNvSpPr>
            <a:spLocks noGrp="1"/>
          </p:cNvSpPr>
          <p:nvPr>
            <p:ph type="sldNum" sz="quarter" idx="11"/>
          </p:nvPr>
        </p:nvSpPr>
        <p:spPr>
          <a:xfrm>
            <a:off x="8520380" y="97432"/>
            <a:ext cx="576000" cy="365125"/>
          </a:xfrm>
          <a:prstGeom prst="rect">
            <a:avLst/>
          </a:prstGeom>
          <a:solidFill>
            <a:schemeClr val="bg1"/>
          </a:solidFill>
          <a:ln>
            <a:solidFill>
              <a:schemeClr val="tx1"/>
            </a:solidFill>
          </a:ln>
        </p:spPr>
        <p:txBody>
          <a:bodyPr vert="horz" wrap="square" lIns="91440" tIns="45720" rIns="91440" bIns="45720" numCol="1" anchor="b" anchorCtr="0" compatLnSpc="1">
            <a:prstTxWarp prst="textNoShape">
              <a:avLst/>
            </a:prstTxWarp>
          </a:bodyPr>
          <a:lstStyle>
            <a:lvl1pPr algn="ctr">
              <a:defRPr sz="1400" b="1">
                <a:solidFill>
                  <a:schemeClr val="tx1">
                    <a:lumMod val="50000"/>
                    <a:lumOff val="50000"/>
                  </a:schemeClr>
                </a:solidFill>
                <a:latin typeface="メイリオ" panose="020B0604030504040204" pitchFamily="50" charset="-128"/>
                <a:ea typeface="メイリオ" panose="020B0604030504040204" pitchFamily="50" charset="-128"/>
              </a:defRPr>
            </a:lvl1pPr>
          </a:lstStyle>
          <a:p>
            <a:fld id="{9C9257A7-EFC8-46D0-9082-29042601C6F3}" type="slidenum">
              <a:rPr lang="ja-JP" altLang="en-US" smtClean="0"/>
              <a:pPr/>
              <a:t>‹#›</a:t>
            </a:fld>
            <a:endParaRPr lang="ja-JP" altLang="en-US" dirty="0"/>
          </a:p>
        </p:txBody>
      </p:sp>
      <p:sp>
        <p:nvSpPr>
          <p:cNvPr id="8" name="タイトル プレースホルダー 1"/>
          <p:cNvSpPr>
            <a:spLocks noGrp="1"/>
          </p:cNvSpPr>
          <p:nvPr>
            <p:ph type="title"/>
          </p:nvPr>
        </p:nvSpPr>
        <p:spPr>
          <a:xfrm>
            <a:off x="0" y="31818"/>
            <a:ext cx="7809875" cy="519504"/>
          </a:xfrm>
          <a:prstGeom prst="rect">
            <a:avLst/>
          </a:prstGeom>
        </p:spPr>
        <p:txBody>
          <a:bodyPr rtlCol="0">
            <a:noAutofit/>
          </a:bodyPr>
          <a:lstStyle>
            <a:lvl1pPr>
              <a:defRPr sz="2400">
                <a:solidFill>
                  <a:srgbClr val="FFFFFF"/>
                </a:solidFill>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Tree>
    <p:extLst>
      <p:ext uri="{BB962C8B-B14F-4D97-AF65-F5344CB8AC3E}">
        <p14:creationId xmlns:p14="http://schemas.microsoft.com/office/powerpoint/2010/main" val="1932249081"/>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66188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18531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3172034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790401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78041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06719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26052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CC526D-28ED-4702-8ADA-2976EDDE9463}" type="datetimeFigureOut">
              <a:rPr kumimoji="1" lang="ja-JP" altLang="en-US" smtClean="0"/>
              <a:t>2025/4/24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165857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C526D-28ED-4702-8ADA-2976EDDE9463}" type="datetimeFigureOut">
              <a:rPr kumimoji="1" lang="ja-JP" altLang="en-US" smtClean="0"/>
              <a:t>2025/4/24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F6EFE-9CEA-4F1D-9CC9-4FA0FC592ECC}" type="slidenum">
              <a:rPr kumimoji="1" lang="ja-JP" altLang="en-US" smtClean="0"/>
              <a:t>‹#›</a:t>
            </a:fld>
            <a:endParaRPr kumimoji="1" lang="ja-JP" altLang="en-US"/>
          </a:p>
        </p:txBody>
      </p:sp>
    </p:spTree>
    <p:extLst>
      <p:ext uri="{BB962C8B-B14F-4D97-AF65-F5344CB8AC3E}">
        <p14:creationId xmlns:p14="http://schemas.microsoft.com/office/powerpoint/2010/main" val="3764408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応募様式①　応募に当たっての注意事項</a:t>
            </a:r>
            <a:endParaRPr kumimoji="1" lang="ja-JP" altLang="en-US" sz="1800" b="1" dirty="0"/>
          </a:p>
        </p:txBody>
      </p:sp>
      <p:sp>
        <p:nvSpPr>
          <p:cNvPr id="2" name="正方形/長方形 1"/>
          <p:cNvSpPr/>
          <p:nvPr/>
        </p:nvSpPr>
        <p:spPr>
          <a:xfrm>
            <a:off x="31172" y="2278448"/>
            <a:ext cx="9112828" cy="3046988"/>
          </a:xfrm>
          <a:prstGeom prst="rect">
            <a:avLst/>
          </a:prstGeom>
        </p:spPr>
        <p:txBody>
          <a:bodyPr wrap="square">
            <a:spAutoFit/>
          </a:bodyPr>
          <a:lstStyle/>
          <a:p>
            <a:r>
              <a:rPr lang="ja-JP" altLang="en-US" sz="1600" dirty="0" smtClean="0"/>
              <a:t>１</a:t>
            </a:r>
            <a:r>
              <a:rPr lang="ja-JP" altLang="en-US" sz="1600" dirty="0"/>
              <a:t>　法人等（個人、法人又は団体をいう。）が、暴力団（暴力団員による不当な行為</a:t>
            </a:r>
            <a:r>
              <a:rPr lang="ja-JP" altLang="en-US" sz="1600" dirty="0" smtClean="0"/>
              <a:t>の防止</a:t>
            </a:r>
            <a:r>
              <a:rPr lang="ja-JP" altLang="en-US" sz="1600" dirty="0"/>
              <a:t>等</a:t>
            </a:r>
            <a:r>
              <a:rPr lang="ja-JP" altLang="en-US" sz="1600" dirty="0" smtClean="0"/>
              <a:t>に</a:t>
            </a:r>
            <a:endParaRPr lang="en-US" altLang="ja-JP" sz="1600" dirty="0" smtClean="0"/>
          </a:p>
          <a:p>
            <a:r>
              <a:rPr lang="ja-JP" altLang="en-US" sz="1600" dirty="0"/>
              <a:t>　</a:t>
            </a:r>
            <a:r>
              <a:rPr lang="ja-JP" altLang="en-US" sz="1600" dirty="0" smtClean="0"/>
              <a:t>　関する</a:t>
            </a:r>
            <a:r>
              <a:rPr lang="ja-JP" altLang="en-US" sz="1600" dirty="0"/>
              <a:t>法律（平成３年法律第７７号）第２条第２号に規定する暴力団を</a:t>
            </a:r>
            <a:r>
              <a:rPr lang="ja-JP" altLang="en-US" sz="1600" dirty="0" smtClean="0"/>
              <a:t>いう</a:t>
            </a:r>
            <a:r>
              <a:rPr lang="ja-JP" altLang="en-US" sz="1600" dirty="0"/>
              <a:t>。以下同じ。</a:t>
            </a:r>
            <a:r>
              <a:rPr lang="ja-JP" altLang="en-US" sz="1600" dirty="0" smtClean="0"/>
              <a:t>）</a:t>
            </a:r>
            <a:endParaRPr lang="en-US" altLang="ja-JP" sz="1600" dirty="0" smtClean="0"/>
          </a:p>
          <a:p>
            <a:r>
              <a:rPr lang="ja-JP" altLang="en-US" sz="1600" dirty="0"/>
              <a:t>　</a:t>
            </a:r>
            <a:r>
              <a:rPr lang="ja-JP" altLang="en-US" sz="1600" dirty="0" smtClean="0"/>
              <a:t>　で</a:t>
            </a:r>
            <a:r>
              <a:rPr lang="ja-JP" altLang="en-US" sz="1600" dirty="0"/>
              <a:t>あるとき又は法人等の役員等（個人である場合はその者、</a:t>
            </a:r>
            <a:r>
              <a:rPr lang="ja-JP" altLang="en-US" sz="1600" dirty="0" smtClean="0"/>
              <a:t>法人で</a:t>
            </a:r>
            <a:r>
              <a:rPr lang="ja-JP" altLang="en-US" sz="1600" dirty="0"/>
              <a:t>ある場合は役員又は</a:t>
            </a:r>
            <a:r>
              <a:rPr lang="ja-JP" altLang="en-US" sz="1600" dirty="0" smtClean="0"/>
              <a:t>支店</a:t>
            </a:r>
            <a:endParaRPr lang="en-US" altLang="ja-JP" sz="1600" dirty="0" smtClean="0"/>
          </a:p>
          <a:p>
            <a:r>
              <a:rPr lang="ja-JP" altLang="en-US" sz="1600" dirty="0"/>
              <a:t>　</a:t>
            </a:r>
            <a:r>
              <a:rPr lang="ja-JP" altLang="en-US" sz="1600" dirty="0" smtClean="0"/>
              <a:t>　若しく</a:t>
            </a:r>
            <a:r>
              <a:rPr lang="ja-JP" altLang="en-US" sz="1600" dirty="0"/>
              <a:t>は営業所（常時契約を締結する事務所をいう。</a:t>
            </a:r>
            <a:r>
              <a:rPr lang="ja-JP" altLang="en-US" sz="1600" dirty="0" smtClean="0"/>
              <a:t>）の</a:t>
            </a:r>
            <a:r>
              <a:rPr lang="ja-JP" altLang="en-US" sz="1600" dirty="0"/>
              <a:t>代表者、団体である場合は代表者</a:t>
            </a:r>
            <a:r>
              <a:rPr lang="ja-JP" altLang="en-US" sz="1600" dirty="0" smtClean="0"/>
              <a:t>、</a:t>
            </a:r>
            <a:endParaRPr lang="en-US" altLang="ja-JP" sz="1600" dirty="0" smtClean="0"/>
          </a:p>
          <a:p>
            <a:r>
              <a:rPr lang="ja-JP" altLang="en-US" sz="1600" dirty="0"/>
              <a:t>　</a:t>
            </a:r>
            <a:r>
              <a:rPr lang="ja-JP" altLang="en-US" sz="1600" dirty="0" smtClean="0"/>
              <a:t>　理事</a:t>
            </a:r>
            <a:r>
              <a:rPr lang="ja-JP" altLang="en-US" sz="1600" dirty="0"/>
              <a:t>等、その他経営に実質的に関与して</a:t>
            </a:r>
            <a:r>
              <a:rPr lang="ja-JP" altLang="en-US" sz="1600" dirty="0" smtClean="0"/>
              <a:t>いる者</a:t>
            </a:r>
            <a:r>
              <a:rPr lang="ja-JP" altLang="en-US" sz="1600" dirty="0"/>
              <a:t>をいう。以下同じ。）が、暴力団員（</a:t>
            </a:r>
            <a:r>
              <a:rPr lang="ja-JP" altLang="en-US" sz="1600" dirty="0" smtClean="0"/>
              <a:t>同法第</a:t>
            </a:r>
            <a:endParaRPr lang="en-US" altLang="ja-JP" sz="1600" dirty="0" smtClean="0"/>
          </a:p>
          <a:p>
            <a:r>
              <a:rPr lang="ja-JP" altLang="en-US" sz="1600" dirty="0"/>
              <a:t>　</a:t>
            </a:r>
            <a:r>
              <a:rPr lang="ja-JP" altLang="en-US" sz="1600" dirty="0" smtClean="0"/>
              <a:t>　２条</a:t>
            </a:r>
            <a:r>
              <a:rPr lang="ja-JP" altLang="en-US" sz="1600" dirty="0"/>
              <a:t>第６号に規定する暴力団員を</a:t>
            </a:r>
            <a:r>
              <a:rPr lang="ja-JP" altLang="en-US" sz="1600" dirty="0" smtClean="0"/>
              <a:t>いう</a:t>
            </a:r>
            <a:r>
              <a:rPr lang="ja-JP" altLang="en-US" sz="1600" dirty="0"/>
              <a:t>。以下同じ。）であるとき</a:t>
            </a:r>
          </a:p>
          <a:p>
            <a:r>
              <a:rPr lang="ja-JP" altLang="en-US" sz="1600" dirty="0"/>
              <a:t>２　役員等が、自己、自社若しくは第三者の不正の利益を図る目的又は第三者に損害</a:t>
            </a:r>
            <a:r>
              <a:rPr lang="ja-JP" altLang="en-US" sz="1600" dirty="0" smtClean="0"/>
              <a:t>を加える目</a:t>
            </a:r>
            <a:endParaRPr lang="en-US" altLang="ja-JP" sz="1600" dirty="0" smtClean="0"/>
          </a:p>
          <a:p>
            <a:r>
              <a:rPr lang="ja-JP" altLang="en-US" sz="1600" dirty="0"/>
              <a:t>　</a:t>
            </a:r>
            <a:r>
              <a:rPr lang="ja-JP" altLang="en-US" sz="1600" dirty="0" smtClean="0"/>
              <a:t>　的</a:t>
            </a:r>
            <a:r>
              <a:rPr lang="ja-JP" altLang="en-US" sz="1600" dirty="0"/>
              <a:t>をもって、暴力団又は暴力団員を利用するなどしているとき</a:t>
            </a:r>
          </a:p>
          <a:p>
            <a:r>
              <a:rPr lang="ja-JP" altLang="en-US" sz="1600" dirty="0"/>
              <a:t>３　役員等が、暴力団又は暴力団員に対して、資金等を供給し、又は便宜を供与する</a:t>
            </a:r>
            <a:r>
              <a:rPr lang="ja-JP" altLang="en-US" sz="1600" dirty="0" smtClean="0"/>
              <a:t>など直接的</a:t>
            </a:r>
            <a:endParaRPr lang="en-US" altLang="ja-JP" sz="1600" dirty="0" smtClean="0"/>
          </a:p>
          <a:p>
            <a:r>
              <a:rPr lang="ja-JP" altLang="en-US" sz="1600" dirty="0"/>
              <a:t>　</a:t>
            </a:r>
            <a:r>
              <a:rPr lang="ja-JP" altLang="en-US" sz="1600" dirty="0" smtClean="0"/>
              <a:t>　あるいは</a:t>
            </a:r>
            <a:r>
              <a:rPr lang="ja-JP" altLang="en-US" sz="1600" dirty="0"/>
              <a:t>積極的に暴力団の維持、運営に協力し、若しくは関与している</a:t>
            </a:r>
            <a:r>
              <a:rPr lang="ja-JP" altLang="en-US" sz="1600" dirty="0" smtClean="0"/>
              <a:t>とき</a:t>
            </a:r>
            <a:endParaRPr lang="ja-JP" altLang="en-US" sz="1600" dirty="0"/>
          </a:p>
          <a:p>
            <a:r>
              <a:rPr lang="ja-JP" altLang="en-US" sz="1600" dirty="0"/>
              <a:t>４　役員等が、暴力団又は暴力団員であることを知りながらこれと社会的に非難</a:t>
            </a:r>
            <a:r>
              <a:rPr lang="ja-JP" altLang="en-US" sz="1600" dirty="0" smtClean="0"/>
              <a:t>される</a:t>
            </a:r>
            <a:endParaRPr lang="en-US" altLang="ja-JP" sz="1600" dirty="0" smtClean="0"/>
          </a:p>
          <a:p>
            <a:r>
              <a:rPr lang="ja-JP" altLang="en-US" sz="1600" dirty="0"/>
              <a:t>　</a:t>
            </a:r>
            <a:r>
              <a:rPr lang="ja-JP" altLang="en-US" sz="1600" dirty="0" smtClean="0"/>
              <a:t>　</a:t>
            </a:r>
            <a:r>
              <a:rPr lang="ja-JP" altLang="en-US" sz="1600" dirty="0" err="1" smtClean="0"/>
              <a:t>べき</a:t>
            </a:r>
            <a:r>
              <a:rPr lang="ja-JP" altLang="en-US" sz="1600" dirty="0"/>
              <a:t>関係を有しているとき</a:t>
            </a:r>
          </a:p>
        </p:txBody>
      </p:sp>
      <p:sp>
        <p:nvSpPr>
          <p:cNvPr id="12" name="正方形/長方形 11"/>
          <p:cNvSpPr/>
          <p:nvPr/>
        </p:nvSpPr>
        <p:spPr>
          <a:xfrm>
            <a:off x="300182" y="5609809"/>
            <a:ext cx="9112828" cy="369332"/>
          </a:xfrm>
          <a:prstGeom prst="rect">
            <a:avLst/>
          </a:prstGeom>
        </p:spPr>
        <p:txBody>
          <a:bodyPr wrap="square">
            <a:spAutoFit/>
          </a:bodyPr>
          <a:lstStyle/>
          <a:p>
            <a:r>
              <a:rPr lang="ja-JP" altLang="en-US" dirty="0" smtClean="0"/>
              <a:t>全項目に該当がない場合は、下記□に　　　をお願いします。</a:t>
            </a:r>
            <a:endParaRPr lang="ja-JP" altLang="en-US" dirty="0"/>
          </a:p>
        </p:txBody>
      </p:sp>
      <p:sp>
        <p:nvSpPr>
          <p:cNvPr id="13" name="正方形/長方形 12"/>
          <p:cNvSpPr/>
          <p:nvPr/>
        </p:nvSpPr>
        <p:spPr>
          <a:xfrm>
            <a:off x="-31162" y="770338"/>
            <a:ext cx="9112828" cy="1200329"/>
          </a:xfrm>
          <a:prstGeom prst="rect">
            <a:avLst/>
          </a:prstGeom>
        </p:spPr>
        <p:txBody>
          <a:bodyPr wrap="square">
            <a:spAutoFit/>
          </a:bodyPr>
          <a:lstStyle/>
          <a:p>
            <a:r>
              <a:rPr lang="ja-JP" altLang="en-US" dirty="0"/>
              <a:t>応募事業者が以下の１～４の全項目に該当しないことを確認</a:t>
            </a:r>
            <a:r>
              <a:rPr lang="ja-JP" altLang="en-US" dirty="0" smtClean="0"/>
              <a:t>して</a:t>
            </a:r>
            <a:r>
              <a:rPr lang="ja-JP" altLang="en-US" dirty="0"/>
              <a:t>ください</a:t>
            </a:r>
            <a:r>
              <a:rPr lang="ja-JP" altLang="en-US" dirty="0" smtClean="0"/>
              <a:t>。</a:t>
            </a:r>
            <a:endParaRPr lang="en-US" altLang="ja-JP" dirty="0" smtClean="0"/>
          </a:p>
          <a:p>
            <a:r>
              <a:rPr lang="ja-JP" altLang="en-US" dirty="0" smtClean="0"/>
              <a:t>なお</a:t>
            </a:r>
            <a:r>
              <a:rPr lang="ja-JP" altLang="en-US" dirty="0"/>
              <a:t>、一箇所でも該当する場合は応募不可となります。この回答が虚偽であるもしくはこの回答に違反することで応募事業者が被る如何なる不利益に関して、事務局においては責任は負いかねます</a:t>
            </a:r>
            <a:r>
              <a:rPr lang="ja-JP" altLang="en-US" dirty="0" smtClean="0"/>
              <a:t>。</a:t>
            </a:r>
            <a:endParaRPr lang="en-US" altLang="ja-JP" dirty="0" smtClean="0"/>
          </a:p>
        </p:txBody>
      </p:sp>
      <p:sp>
        <p:nvSpPr>
          <p:cNvPr id="15" name="テキスト ボックス 14"/>
          <p:cNvSpPr txBox="1"/>
          <p:nvPr/>
        </p:nvSpPr>
        <p:spPr>
          <a:xfrm>
            <a:off x="4477339" y="5579031"/>
            <a:ext cx="618836" cy="400110"/>
          </a:xfrm>
          <a:prstGeom prst="rect">
            <a:avLst/>
          </a:prstGeom>
          <a:noFill/>
        </p:spPr>
        <p:txBody>
          <a:bodyPr wrap="square" rtlCol="0">
            <a:spAutoFit/>
          </a:bodyPr>
          <a:lstStyle/>
          <a:p>
            <a:r>
              <a:rPr kumimoji="1" lang="ja-JP" altLang="en-US" sz="2000" dirty="0" smtClean="0"/>
              <a:t>✓</a:t>
            </a:r>
            <a:endParaRPr kumimoji="1" lang="ja-JP" altLang="en-US" sz="2000" dirty="0"/>
          </a:p>
        </p:txBody>
      </p:sp>
      <p:sp>
        <p:nvSpPr>
          <p:cNvPr id="16" name="正方形/長方形 15"/>
          <p:cNvSpPr/>
          <p:nvPr/>
        </p:nvSpPr>
        <p:spPr>
          <a:xfrm>
            <a:off x="1482875" y="6263514"/>
            <a:ext cx="6679622" cy="461665"/>
          </a:xfrm>
          <a:prstGeom prst="rect">
            <a:avLst/>
          </a:prstGeom>
        </p:spPr>
        <p:txBody>
          <a:bodyPr wrap="square">
            <a:spAutoFit/>
          </a:bodyPr>
          <a:lstStyle/>
          <a:p>
            <a:r>
              <a:rPr lang="ja-JP" altLang="en-US" sz="2400" dirty="0" smtClean="0"/>
              <a:t>□　上記１～４に該当する事項はありません</a:t>
            </a:r>
            <a:endParaRPr lang="ja-JP" altLang="en-US" sz="2400" dirty="0"/>
          </a:p>
        </p:txBody>
      </p:sp>
    </p:spTree>
    <p:extLst>
      <p:ext uri="{BB962C8B-B14F-4D97-AF65-F5344CB8AC3E}">
        <p14:creationId xmlns:p14="http://schemas.microsoft.com/office/powerpoint/2010/main" val="3341486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応募様式②　基本情報</a:t>
            </a:r>
            <a:endParaRPr kumimoji="1" lang="ja-JP" altLang="en-US" sz="1800" b="1" dirty="0"/>
          </a:p>
        </p:txBody>
      </p:sp>
      <p:sp>
        <p:nvSpPr>
          <p:cNvPr id="32" name="正方形/長方形 31">
            <a:extLst>
              <a:ext uri="{FF2B5EF4-FFF2-40B4-BE49-F238E27FC236}">
                <a16:creationId xmlns:a16="http://schemas.microsoft.com/office/drawing/2014/main" id="{86D05C9A-13A2-0496-1DD0-8B4AE80A3C2A}"/>
              </a:ext>
            </a:extLst>
          </p:cNvPr>
          <p:cNvSpPr/>
          <p:nvPr/>
        </p:nvSpPr>
        <p:spPr>
          <a:xfrm>
            <a:off x="1618816" y="842603"/>
            <a:ext cx="72000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C8CB0D35-88F4-928F-EF27-B4E0EFF9ADEE}"/>
              </a:ext>
            </a:extLst>
          </p:cNvPr>
          <p:cNvSpPr/>
          <p:nvPr/>
        </p:nvSpPr>
        <p:spPr>
          <a:xfrm>
            <a:off x="322364" y="842603"/>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社名</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E564DAA5-2457-EFDE-B4C1-C52E9D581B2A}"/>
              </a:ext>
            </a:extLst>
          </p:cNvPr>
          <p:cNvSpPr/>
          <p:nvPr/>
        </p:nvSpPr>
        <p:spPr>
          <a:xfrm>
            <a:off x="322364" y="2123650"/>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業種</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5F86D955-6B4E-4311-AF33-ED4780E9D5E2}"/>
              </a:ext>
            </a:extLst>
          </p:cNvPr>
          <p:cNvSpPr/>
          <p:nvPr/>
        </p:nvSpPr>
        <p:spPr>
          <a:xfrm>
            <a:off x="322364" y="1265282"/>
            <a:ext cx="1296000" cy="85766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本店所在地</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65EFA3BD-3FE7-46EF-D661-E578DD2D82E7}"/>
              </a:ext>
            </a:extLst>
          </p:cNvPr>
          <p:cNvSpPr/>
          <p:nvPr/>
        </p:nvSpPr>
        <p:spPr>
          <a:xfrm>
            <a:off x="1618816" y="1265283"/>
            <a:ext cx="72000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05BA2A80-3138-2F40-A631-A5A4BAD9D22C}"/>
              </a:ext>
            </a:extLst>
          </p:cNvPr>
          <p:cNvSpPr/>
          <p:nvPr/>
        </p:nvSpPr>
        <p:spPr>
          <a:xfrm>
            <a:off x="322364" y="2550129"/>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資本金</a:t>
            </a:r>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9A4D4412-6F10-EF76-90DB-468F565200FD}"/>
              </a:ext>
            </a:extLst>
          </p:cNvPr>
          <p:cNvSpPr/>
          <p:nvPr/>
        </p:nvSpPr>
        <p:spPr>
          <a:xfrm>
            <a:off x="1618816" y="2121064"/>
            <a:ext cx="7200000" cy="4345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7987A822-EBEC-D751-A8D7-09D329205D09}"/>
              </a:ext>
            </a:extLst>
          </p:cNvPr>
          <p:cNvSpPr/>
          <p:nvPr/>
        </p:nvSpPr>
        <p:spPr>
          <a:xfrm>
            <a:off x="1618816" y="2550129"/>
            <a:ext cx="293457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5F86D955-6B4E-4311-AF33-ED4780E9D5E2}"/>
              </a:ext>
            </a:extLst>
          </p:cNvPr>
          <p:cNvSpPr/>
          <p:nvPr/>
        </p:nvSpPr>
        <p:spPr>
          <a:xfrm>
            <a:off x="4551213" y="2550129"/>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従業員数</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5F86D955-6B4E-4311-AF33-ED4780E9D5E2}"/>
              </a:ext>
            </a:extLst>
          </p:cNvPr>
          <p:cNvSpPr/>
          <p:nvPr/>
        </p:nvSpPr>
        <p:spPr>
          <a:xfrm>
            <a:off x="322364" y="2984296"/>
            <a:ext cx="12960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en-US" altLang="ja-JP" sz="1200" b="1" dirty="0" smtClean="0">
                <a:solidFill>
                  <a:schemeClr val="tx1"/>
                </a:solidFill>
                <a:latin typeface="Meiryo UI" panose="020B0604030504040204" pitchFamily="50" charset="-128"/>
                <a:ea typeface="Meiryo UI" panose="020B0604030504040204" pitchFamily="50" charset="-128"/>
              </a:rPr>
              <a:t>URL</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65EFA3BD-3FE7-46EF-D661-E578DD2D82E7}"/>
              </a:ext>
            </a:extLst>
          </p:cNvPr>
          <p:cNvSpPr/>
          <p:nvPr/>
        </p:nvSpPr>
        <p:spPr>
          <a:xfrm>
            <a:off x="1618816" y="2984296"/>
            <a:ext cx="720000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5790D784-A185-A64F-9B16-BF2BB1B49AD0}"/>
              </a:ext>
            </a:extLst>
          </p:cNvPr>
          <p:cNvSpPr txBox="1"/>
          <p:nvPr/>
        </p:nvSpPr>
        <p:spPr>
          <a:xfrm>
            <a:off x="276252" y="3538738"/>
            <a:ext cx="1794081" cy="338554"/>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600" b="1" dirty="0">
                <a:latin typeface="+mn-ea"/>
                <a:cs typeface="Arial" panose="020B0604020202020204" pitchFamily="34" charset="0"/>
              </a:rPr>
              <a:t>ご担当者</a:t>
            </a:r>
            <a:r>
              <a:rPr lang="ja-JP" altLang="en-US" sz="1600" b="1" dirty="0" smtClean="0">
                <a:latin typeface="+mn-ea"/>
                <a:cs typeface="Arial" panose="020B0604020202020204" pitchFamily="34" charset="0"/>
              </a:rPr>
              <a:t>連絡先</a:t>
            </a:r>
            <a:endParaRPr lang="ja-JP" altLang="en-US" sz="1600" b="1" dirty="0">
              <a:latin typeface="+mn-ea"/>
              <a:cs typeface="Arial" panose="020B0604020202020204" pitchFamily="34" charset="0"/>
            </a:endParaRPr>
          </a:p>
        </p:txBody>
      </p:sp>
      <p:sp>
        <p:nvSpPr>
          <p:cNvPr id="61" name="正方形/長方形 60">
            <a:extLst>
              <a:ext uri="{FF2B5EF4-FFF2-40B4-BE49-F238E27FC236}">
                <a16:creationId xmlns:a16="http://schemas.microsoft.com/office/drawing/2014/main" id="{40C51797-123B-8C48-BCBF-7FFDA2C18712}"/>
              </a:ext>
            </a:extLst>
          </p:cNvPr>
          <p:cNvSpPr/>
          <p:nvPr/>
        </p:nvSpPr>
        <p:spPr>
          <a:xfrm>
            <a:off x="322364" y="6126482"/>
            <a:ext cx="1296000" cy="335885"/>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メールアドレス</a:t>
            </a:r>
            <a:endParaRPr lang="ja-JP" altLang="en-US" sz="1200" b="1" dirty="0">
              <a:solidFill>
                <a:schemeClr val="bg2">
                  <a:lumMod val="75000"/>
                </a:schemeClr>
              </a:solidFill>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41150D1D-7551-F848-8F26-B011199C4F3C}"/>
              </a:ext>
            </a:extLst>
          </p:cNvPr>
          <p:cNvSpPr/>
          <p:nvPr/>
        </p:nvSpPr>
        <p:spPr>
          <a:xfrm>
            <a:off x="1618816" y="6126721"/>
            <a:ext cx="7200000"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5E1448F4-22D3-384E-AC18-ADE31CCC4F34}"/>
              </a:ext>
            </a:extLst>
          </p:cNvPr>
          <p:cNvSpPr/>
          <p:nvPr/>
        </p:nvSpPr>
        <p:spPr>
          <a:xfrm>
            <a:off x="1618816" y="5054228"/>
            <a:ext cx="7200000" cy="2478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1200" dirty="0">
                <a:solidFill>
                  <a:schemeClr val="tx1"/>
                </a:solidFill>
                <a:latin typeface="Meiryo UI" panose="020B0604030504040204" pitchFamily="50" charset="-128"/>
                <a:ea typeface="Meiryo UI" panose="020B0604030504040204" pitchFamily="50" charset="-128"/>
              </a:rPr>
              <a:t>（フリガナ）　</a:t>
            </a:r>
          </a:p>
        </p:txBody>
      </p:sp>
      <p:sp>
        <p:nvSpPr>
          <p:cNvPr id="64" name="正方形/長方形 63">
            <a:extLst>
              <a:ext uri="{FF2B5EF4-FFF2-40B4-BE49-F238E27FC236}">
                <a16:creationId xmlns:a16="http://schemas.microsoft.com/office/drawing/2014/main" id="{70518AD3-D178-FD4C-8FBB-263F2288E197}"/>
              </a:ext>
            </a:extLst>
          </p:cNvPr>
          <p:cNvSpPr/>
          <p:nvPr/>
        </p:nvSpPr>
        <p:spPr>
          <a:xfrm>
            <a:off x="1618816" y="5286723"/>
            <a:ext cx="7200000"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7BF4AC97-B566-1944-AB88-8A9E3EA9FE9E}"/>
              </a:ext>
            </a:extLst>
          </p:cNvPr>
          <p:cNvSpPr/>
          <p:nvPr/>
        </p:nvSpPr>
        <p:spPr>
          <a:xfrm>
            <a:off x="322364" y="5050217"/>
            <a:ext cx="1296000" cy="1076504"/>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1200" b="1">
                <a:solidFill>
                  <a:schemeClr val="tx1"/>
                </a:solidFill>
                <a:latin typeface="Meiryo UI" panose="020B0604030504040204" pitchFamily="50" charset="-128"/>
                <a:ea typeface="Meiryo UI" panose="020B0604030504040204" pitchFamily="50" charset="-128"/>
              </a:rPr>
              <a:t>氏名</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643231E3-EB2B-4544-90CC-139C2AADAC16}"/>
              </a:ext>
            </a:extLst>
          </p:cNvPr>
          <p:cNvSpPr/>
          <p:nvPr/>
        </p:nvSpPr>
        <p:spPr>
          <a:xfrm>
            <a:off x="1618816" y="5885295"/>
            <a:ext cx="7200000" cy="24166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1200" dirty="0">
                <a:solidFill>
                  <a:schemeClr val="tx1"/>
                </a:solidFill>
                <a:latin typeface="Meiryo UI" panose="020B0604030504040204" pitchFamily="50" charset="-128"/>
                <a:ea typeface="Meiryo UI" panose="020B0604030504040204" pitchFamily="50" charset="-128"/>
              </a:rPr>
              <a:t>（肩書）　</a:t>
            </a:r>
          </a:p>
        </p:txBody>
      </p:sp>
      <p:sp>
        <p:nvSpPr>
          <p:cNvPr id="68" name="正方形/長方形 67">
            <a:extLst>
              <a:ext uri="{FF2B5EF4-FFF2-40B4-BE49-F238E27FC236}">
                <a16:creationId xmlns:a16="http://schemas.microsoft.com/office/drawing/2014/main" id="{4F72E08F-E11F-1348-BFDB-137EEC0C25F8}"/>
              </a:ext>
            </a:extLst>
          </p:cNvPr>
          <p:cNvSpPr/>
          <p:nvPr/>
        </p:nvSpPr>
        <p:spPr>
          <a:xfrm>
            <a:off x="322364" y="6462367"/>
            <a:ext cx="1296000" cy="335885"/>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電話番号</a:t>
            </a:r>
          </a:p>
        </p:txBody>
      </p:sp>
      <p:sp>
        <p:nvSpPr>
          <p:cNvPr id="69" name="正方形/長方形 68">
            <a:extLst>
              <a:ext uri="{FF2B5EF4-FFF2-40B4-BE49-F238E27FC236}">
                <a16:creationId xmlns:a16="http://schemas.microsoft.com/office/drawing/2014/main" id="{E57C4533-7B7A-D244-AFFC-DDD83CF8EECF}"/>
              </a:ext>
            </a:extLst>
          </p:cNvPr>
          <p:cNvSpPr/>
          <p:nvPr/>
        </p:nvSpPr>
        <p:spPr>
          <a:xfrm>
            <a:off x="1618816" y="6462606"/>
            <a:ext cx="7200000" cy="33564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71" name="正方形/長方形 70">
            <a:extLst>
              <a:ext uri="{FF2B5EF4-FFF2-40B4-BE49-F238E27FC236}">
                <a16:creationId xmlns:a16="http://schemas.microsoft.com/office/drawing/2014/main" id="{7987A822-EBEC-D751-A8D7-09D329205D09}"/>
              </a:ext>
            </a:extLst>
          </p:cNvPr>
          <p:cNvSpPr/>
          <p:nvPr/>
        </p:nvSpPr>
        <p:spPr>
          <a:xfrm>
            <a:off x="5847213" y="2550129"/>
            <a:ext cx="297160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72" name="テキスト ボックス 71">
            <a:extLst>
              <a:ext uri="{FF2B5EF4-FFF2-40B4-BE49-F238E27FC236}">
                <a16:creationId xmlns:a16="http://schemas.microsoft.com/office/drawing/2014/main" id="{5790D784-A185-A64F-9B16-BF2BB1B49AD0}"/>
              </a:ext>
            </a:extLst>
          </p:cNvPr>
          <p:cNvSpPr txBox="1"/>
          <p:nvPr/>
        </p:nvSpPr>
        <p:spPr>
          <a:xfrm>
            <a:off x="267544" y="563073"/>
            <a:ext cx="1178528" cy="338554"/>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600" b="1" dirty="0" smtClean="0">
                <a:latin typeface="+mn-ea"/>
                <a:cs typeface="Arial" panose="020B0604020202020204" pitchFamily="34" charset="0"/>
              </a:rPr>
              <a:t>会社情報</a:t>
            </a:r>
            <a:endParaRPr lang="ja-JP" altLang="en-US" sz="1600" b="1" dirty="0">
              <a:latin typeface="+mn-ea"/>
              <a:cs typeface="Arial" panose="020B0604020202020204" pitchFamily="34" charset="0"/>
            </a:endParaRPr>
          </a:p>
        </p:txBody>
      </p:sp>
      <p:sp>
        <p:nvSpPr>
          <p:cNvPr id="102" name="正方形/長方形 101">
            <a:extLst>
              <a:ext uri="{FF2B5EF4-FFF2-40B4-BE49-F238E27FC236}">
                <a16:creationId xmlns:a16="http://schemas.microsoft.com/office/drawing/2014/main" id="{7BF4AC97-B566-1944-AB88-8A9E3EA9FE9E}"/>
              </a:ext>
            </a:extLst>
          </p:cNvPr>
          <p:cNvSpPr/>
          <p:nvPr/>
        </p:nvSpPr>
        <p:spPr>
          <a:xfrm>
            <a:off x="322364" y="4289190"/>
            <a:ext cx="1296000" cy="765038"/>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団体名</a:t>
            </a:r>
          </a:p>
        </p:txBody>
      </p:sp>
      <p:sp>
        <p:nvSpPr>
          <p:cNvPr id="103" name="正方形/長方形 102">
            <a:extLst>
              <a:ext uri="{FF2B5EF4-FFF2-40B4-BE49-F238E27FC236}">
                <a16:creationId xmlns:a16="http://schemas.microsoft.com/office/drawing/2014/main" id="{86D05C9A-13A2-0496-1DD0-8B4AE80A3C2A}"/>
              </a:ext>
            </a:extLst>
          </p:cNvPr>
          <p:cNvSpPr/>
          <p:nvPr/>
        </p:nvSpPr>
        <p:spPr>
          <a:xfrm>
            <a:off x="1618816" y="4289429"/>
            <a:ext cx="7200000" cy="7673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05" name="正方形/長方形 104">
            <a:extLst>
              <a:ext uri="{FF2B5EF4-FFF2-40B4-BE49-F238E27FC236}">
                <a16:creationId xmlns:a16="http://schemas.microsoft.com/office/drawing/2014/main" id="{7BF4AC97-B566-1944-AB88-8A9E3EA9FE9E}"/>
              </a:ext>
            </a:extLst>
          </p:cNvPr>
          <p:cNvSpPr/>
          <p:nvPr/>
        </p:nvSpPr>
        <p:spPr>
          <a:xfrm>
            <a:off x="322364" y="3812188"/>
            <a:ext cx="1296000" cy="488735"/>
          </a:xfrm>
          <a:prstGeom prst="rect">
            <a:avLst/>
          </a:prstGeom>
          <a:solidFill>
            <a:srgbClr val="E7E6E6"/>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自薦／他薦</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86D05C9A-13A2-0496-1DD0-8B4AE80A3C2A}"/>
              </a:ext>
            </a:extLst>
          </p:cNvPr>
          <p:cNvSpPr/>
          <p:nvPr/>
        </p:nvSpPr>
        <p:spPr>
          <a:xfrm>
            <a:off x="1618816" y="3811982"/>
            <a:ext cx="7200000" cy="48918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07" name="テキスト ボックス 106">
            <a:extLst>
              <a:ext uri="{FF2B5EF4-FFF2-40B4-BE49-F238E27FC236}">
                <a16:creationId xmlns:a16="http://schemas.microsoft.com/office/drawing/2014/main" id="{6C608653-10D2-C04E-81F5-F404606C585C}"/>
              </a:ext>
            </a:extLst>
          </p:cNvPr>
          <p:cNvSpPr txBox="1"/>
          <p:nvPr/>
        </p:nvSpPr>
        <p:spPr>
          <a:xfrm>
            <a:off x="1888700" y="3752061"/>
            <a:ext cx="1951317" cy="553998"/>
          </a:xfrm>
          <a:prstGeom prst="rect">
            <a:avLst/>
          </a:prstGeom>
          <a:noFill/>
        </p:spPr>
        <p:txBody>
          <a:bodyPr wrap="square" rtlCol="0">
            <a:spAutoFit/>
          </a:bodyPr>
          <a:lstStyle/>
          <a:p>
            <a:pPr>
              <a:lnSpc>
                <a:spcPct val="150000"/>
              </a:lnSpc>
              <a:spcBef>
                <a:spcPts val="244"/>
              </a:spcBef>
              <a:spcAft>
                <a:spcPts val="244"/>
              </a:spcAft>
            </a:pPr>
            <a:r>
              <a:rPr lang="ja-JP" altLang="en-US" sz="2000" dirty="0">
                <a:latin typeface="+mn-ea"/>
                <a:cs typeface="Arial" panose="020B0604020202020204" pitchFamily="34" charset="0"/>
              </a:rPr>
              <a:t>□　 </a:t>
            </a:r>
            <a:r>
              <a:rPr lang="ja-JP" altLang="en-US" sz="2000" dirty="0" smtClean="0">
                <a:latin typeface="+mn-ea"/>
                <a:cs typeface="Arial" panose="020B0604020202020204" pitchFamily="34" charset="0"/>
              </a:rPr>
              <a:t>自薦</a:t>
            </a:r>
            <a:endParaRPr lang="en-US" altLang="ja-JP" sz="2000" dirty="0">
              <a:latin typeface="+mn-ea"/>
              <a:cs typeface="Arial" panose="020B0604020202020204" pitchFamily="34" charset="0"/>
            </a:endParaRPr>
          </a:p>
        </p:txBody>
      </p:sp>
      <p:sp>
        <p:nvSpPr>
          <p:cNvPr id="108" name="テキスト ボックス 107">
            <a:extLst>
              <a:ext uri="{FF2B5EF4-FFF2-40B4-BE49-F238E27FC236}">
                <a16:creationId xmlns:a16="http://schemas.microsoft.com/office/drawing/2014/main" id="{6C608653-10D2-C04E-81F5-F404606C585C}"/>
              </a:ext>
            </a:extLst>
          </p:cNvPr>
          <p:cNvSpPr txBox="1"/>
          <p:nvPr/>
        </p:nvSpPr>
        <p:spPr>
          <a:xfrm>
            <a:off x="4553390" y="3747164"/>
            <a:ext cx="1951317" cy="553998"/>
          </a:xfrm>
          <a:prstGeom prst="rect">
            <a:avLst/>
          </a:prstGeom>
          <a:noFill/>
        </p:spPr>
        <p:txBody>
          <a:bodyPr wrap="square" rtlCol="0">
            <a:spAutoFit/>
          </a:bodyPr>
          <a:lstStyle/>
          <a:p>
            <a:pPr>
              <a:lnSpc>
                <a:spcPct val="150000"/>
              </a:lnSpc>
              <a:spcBef>
                <a:spcPts val="244"/>
              </a:spcBef>
              <a:spcAft>
                <a:spcPts val="244"/>
              </a:spcAft>
            </a:pPr>
            <a:r>
              <a:rPr lang="ja-JP" altLang="en-US" sz="2000" dirty="0">
                <a:latin typeface="+mn-ea"/>
                <a:cs typeface="Arial" panose="020B0604020202020204" pitchFamily="34" charset="0"/>
              </a:rPr>
              <a:t>□　 他</a:t>
            </a:r>
            <a:r>
              <a:rPr lang="ja-JP" altLang="en-US" sz="2000" dirty="0" smtClean="0">
                <a:latin typeface="+mn-ea"/>
                <a:cs typeface="Arial" panose="020B0604020202020204" pitchFamily="34" charset="0"/>
              </a:rPr>
              <a:t>薦</a:t>
            </a:r>
            <a:endParaRPr lang="en-US" altLang="ja-JP" sz="2000" dirty="0">
              <a:latin typeface="+mn-ea"/>
              <a:cs typeface="Arial" panose="020B0604020202020204" pitchFamily="34" charset="0"/>
            </a:endParaRPr>
          </a:p>
        </p:txBody>
      </p:sp>
      <p:sp>
        <p:nvSpPr>
          <p:cNvPr id="3" name="テキスト ボックス 2"/>
          <p:cNvSpPr txBox="1"/>
          <p:nvPr/>
        </p:nvSpPr>
        <p:spPr>
          <a:xfrm>
            <a:off x="7045612" y="3839497"/>
            <a:ext cx="618836"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11" name="テキスト ボックス 110"/>
          <p:cNvSpPr txBox="1"/>
          <p:nvPr/>
        </p:nvSpPr>
        <p:spPr>
          <a:xfrm>
            <a:off x="7533276" y="3911370"/>
            <a:ext cx="2213365" cy="276999"/>
          </a:xfrm>
          <a:prstGeom prst="rect">
            <a:avLst/>
          </a:prstGeom>
          <a:noFill/>
        </p:spPr>
        <p:txBody>
          <a:bodyPr wrap="square" rtlCol="0">
            <a:spAutoFit/>
          </a:bodyPr>
          <a:lstStyle/>
          <a:p>
            <a:r>
              <a:rPr kumimoji="1" lang="ja-JP" altLang="en-US" sz="1200" dirty="0" smtClean="0"/>
              <a:t>をしてください</a:t>
            </a:r>
            <a:endParaRPr kumimoji="1" lang="ja-JP" altLang="en-US" sz="1200" dirty="0"/>
          </a:p>
        </p:txBody>
      </p:sp>
      <p:sp>
        <p:nvSpPr>
          <p:cNvPr id="44" name="正方形/長方形 43">
            <a:extLst>
              <a:ext uri="{FF2B5EF4-FFF2-40B4-BE49-F238E27FC236}">
                <a16:creationId xmlns:a16="http://schemas.microsoft.com/office/drawing/2014/main" id="{65EFA3BD-3FE7-46EF-D661-E578DD2D82E7}"/>
              </a:ext>
            </a:extLst>
          </p:cNvPr>
          <p:cNvSpPr/>
          <p:nvPr/>
        </p:nvSpPr>
        <p:spPr>
          <a:xfrm>
            <a:off x="1623624" y="1690952"/>
            <a:ext cx="7200452"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10" name="テキスト ボックス 109">
            <a:extLst>
              <a:ext uri="{FF2B5EF4-FFF2-40B4-BE49-F238E27FC236}">
                <a16:creationId xmlns:a16="http://schemas.microsoft.com/office/drawing/2014/main" id="{6C608653-10D2-C04E-81F5-F404606C585C}"/>
              </a:ext>
            </a:extLst>
          </p:cNvPr>
          <p:cNvSpPr txBox="1"/>
          <p:nvPr/>
        </p:nvSpPr>
        <p:spPr>
          <a:xfrm>
            <a:off x="1488843" y="1624075"/>
            <a:ext cx="4358369" cy="323165"/>
          </a:xfrm>
          <a:prstGeom prst="rect">
            <a:avLst/>
          </a:prstGeom>
          <a:noFill/>
        </p:spPr>
        <p:txBody>
          <a:bodyPr wrap="square" rtlCol="0">
            <a:spAutoFit/>
          </a:bodyPr>
          <a:lstStyle/>
          <a:p>
            <a:pPr>
              <a:lnSpc>
                <a:spcPct val="150000"/>
              </a:lnSpc>
              <a:spcBef>
                <a:spcPts val="244"/>
              </a:spcBef>
              <a:spcAft>
                <a:spcPts val="244"/>
              </a:spcAft>
            </a:pPr>
            <a:r>
              <a:rPr lang="en-US" altLang="ja-JP" sz="1000" dirty="0" smtClean="0">
                <a:latin typeface="+mn-ea"/>
                <a:cs typeface="Arial" panose="020B0604020202020204" pitchFamily="34" charset="0"/>
              </a:rPr>
              <a:t>【</a:t>
            </a:r>
            <a:r>
              <a:rPr lang="ja-JP" altLang="en-US" sz="1000" dirty="0">
                <a:latin typeface="+mn-ea"/>
                <a:cs typeface="Arial" panose="020B0604020202020204" pitchFamily="34" charset="0"/>
              </a:rPr>
              <a:t>募集</a:t>
            </a:r>
            <a:r>
              <a:rPr lang="ja-JP" altLang="en-US" sz="1000" dirty="0" smtClean="0">
                <a:latin typeface="+mn-ea"/>
                <a:cs typeface="Arial" panose="020B0604020202020204" pitchFamily="34" charset="0"/>
              </a:rPr>
              <a:t>対象地域の</a:t>
            </a:r>
            <a:r>
              <a:rPr lang="ja-JP" altLang="ja-JP" sz="1000" dirty="0" smtClean="0"/>
              <a:t>事業所</a:t>
            </a:r>
            <a:r>
              <a:rPr lang="ja-JP" altLang="en-US" sz="1000" dirty="0" smtClean="0"/>
              <a:t>所在地</a:t>
            </a:r>
            <a:r>
              <a:rPr lang="ja-JP" altLang="ja-JP" sz="1000" dirty="0" smtClean="0"/>
              <a:t>（</a:t>
            </a:r>
            <a:r>
              <a:rPr lang="ja-JP" altLang="en-US" sz="1000" dirty="0" smtClean="0"/>
              <a:t>本店の</a:t>
            </a:r>
            <a:r>
              <a:rPr lang="ja-JP" altLang="ja-JP" sz="1000" dirty="0" smtClean="0"/>
              <a:t>場合</a:t>
            </a:r>
            <a:r>
              <a:rPr lang="ja-JP" altLang="ja-JP" sz="1000" dirty="0"/>
              <a:t>は記載不要）</a:t>
            </a:r>
            <a:r>
              <a:rPr lang="en-US" altLang="ja-JP" sz="1000" dirty="0" smtClean="0">
                <a:latin typeface="+mn-ea"/>
                <a:cs typeface="Arial" panose="020B0604020202020204" pitchFamily="34" charset="0"/>
              </a:rPr>
              <a:t>】</a:t>
            </a:r>
            <a:endParaRPr lang="en-US" altLang="ja-JP" sz="1000" dirty="0">
              <a:latin typeface="+mn-ea"/>
              <a:cs typeface="Arial" panose="020B0604020202020204" pitchFamily="34" charset="0"/>
            </a:endParaRPr>
          </a:p>
        </p:txBody>
      </p:sp>
      <p:sp>
        <p:nvSpPr>
          <p:cNvPr id="46" name="テキスト ボックス 45">
            <a:extLst>
              <a:ext uri="{FF2B5EF4-FFF2-40B4-BE49-F238E27FC236}">
                <a16:creationId xmlns:a16="http://schemas.microsoft.com/office/drawing/2014/main" id="{6C608653-10D2-C04E-81F5-F404606C585C}"/>
              </a:ext>
            </a:extLst>
          </p:cNvPr>
          <p:cNvSpPr txBox="1"/>
          <p:nvPr/>
        </p:nvSpPr>
        <p:spPr>
          <a:xfrm>
            <a:off x="5878740" y="4766803"/>
            <a:ext cx="3019342" cy="343427"/>
          </a:xfrm>
          <a:prstGeom prst="rect">
            <a:avLst/>
          </a:prstGeom>
          <a:noFill/>
        </p:spPr>
        <p:txBody>
          <a:bodyPr wrap="square" rtlCol="0">
            <a:spAutoFit/>
          </a:bodyPr>
          <a:lstStyle/>
          <a:p>
            <a:pPr>
              <a:lnSpc>
                <a:spcPct val="150000"/>
              </a:lnSpc>
              <a:spcBef>
                <a:spcPts val="244"/>
              </a:spcBef>
              <a:spcAft>
                <a:spcPts val="244"/>
              </a:spcAft>
            </a:pPr>
            <a:r>
              <a:rPr lang="en-US" altLang="ja-JP" sz="1200" dirty="0" smtClean="0">
                <a:solidFill>
                  <a:srgbClr val="FF0000"/>
                </a:solidFill>
                <a:latin typeface="+mn-ea"/>
                <a:cs typeface="Arial" panose="020B0604020202020204" pitchFamily="34" charset="0"/>
              </a:rPr>
              <a:t>※</a:t>
            </a:r>
            <a:r>
              <a:rPr lang="ja-JP" altLang="en-US" sz="1200" dirty="0" smtClean="0">
                <a:solidFill>
                  <a:srgbClr val="FF0000"/>
                </a:solidFill>
                <a:latin typeface="+mn-ea"/>
                <a:cs typeface="Arial" panose="020B0604020202020204" pitchFamily="34" charset="0"/>
              </a:rPr>
              <a:t>自薦の場合、団体名の記載は不要です</a:t>
            </a:r>
            <a:endParaRPr lang="en-US" altLang="ja-JP" sz="1200" dirty="0">
              <a:solidFill>
                <a:srgbClr val="FF0000"/>
              </a:solidFill>
              <a:latin typeface="+mn-ea"/>
              <a:cs typeface="Arial" panose="020B0604020202020204" pitchFamily="34" charset="0"/>
            </a:endParaRPr>
          </a:p>
        </p:txBody>
      </p:sp>
    </p:spTree>
    <p:extLst>
      <p:ext uri="{BB962C8B-B14F-4D97-AF65-F5344CB8AC3E}">
        <p14:creationId xmlns:p14="http://schemas.microsoft.com/office/powerpoint/2010/main" val="204825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応募様式③　応募背景</a:t>
            </a:r>
            <a:endParaRPr kumimoji="1" lang="ja-JP" altLang="en-US" sz="1800" b="1" dirty="0"/>
          </a:p>
        </p:txBody>
      </p:sp>
      <p:sp>
        <p:nvSpPr>
          <p:cNvPr id="74" name="テキスト ボックス 73">
            <a:extLst>
              <a:ext uri="{FF2B5EF4-FFF2-40B4-BE49-F238E27FC236}">
                <a16:creationId xmlns:a16="http://schemas.microsoft.com/office/drawing/2014/main" id="{4B340122-AA58-5B48-B4CF-E89B5F3B55DC}"/>
              </a:ext>
            </a:extLst>
          </p:cNvPr>
          <p:cNvSpPr txBox="1"/>
          <p:nvPr/>
        </p:nvSpPr>
        <p:spPr>
          <a:xfrm>
            <a:off x="-15927" y="593939"/>
            <a:ext cx="8553945" cy="338554"/>
          </a:xfrm>
          <a:prstGeom prst="rect">
            <a:avLst/>
          </a:prstGeom>
          <a:noFill/>
        </p:spPr>
        <p:txBody>
          <a:bodyPr wrap="none" rtlCol="0">
            <a:spAutoFit/>
          </a:bodyPr>
          <a:lstStyle/>
          <a:p>
            <a:pPr>
              <a:spcBef>
                <a:spcPts val="244"/>
              </a:spcBef>
              <a:spcAft>
                <a:spcPts val="244"/>
              </a:spcAft>
            </a:pPr>
            <a:r>
              <a:rPr lang="ja-JP" altLang="en-US" sz="1100" b="1" dirty="0">
                <a:latin typeface="Yu Gothic" panose="020B0400000000000000" pitchFamily="34" charset="-128"/>
                <a:ea typeface="Yu Gothic" panose="020B0400000000000000" pitchFamily="34" charset="-128"/>
                <a:cs typeface="Arial" panose="020B0604020202020204" pitchFamily="34" charset="0"/>
              </a:rPr>
              <a:t>■</a:t>
            </a:r>
            <a:r>
              <a:rPr lang="en-US" altLang="ja-JP" sz="1100" b="1" dirty="0">
                <a:latin typeface="Yu Gothic" panose="020B0400000000000000" pitchFamily="34" charset="-128"/>
                <a:ea typeface="Yu Gothic" panose="020B0400000000000000" pitchFamily="34" charset="-128"/>
                <a:cs typeface="Arial" panose="020B0604020202020204" pitchFamily="34" charset="0"/>
              </a:rPr>
              <a:t> </a:t>
            </a:r>
            <a:r>
              <a:rPr lang="en-US" altLang="ja-JP" sz="1600" b="1" dirty="0" smtClean="0">
                <a:latin typeface="Yu Gothic" panose="020B0400000000000000" pitchFamily="34" charset="-128"/>
                <a:ea typeface="Yu Gothic" panose="020B0400000000000000" pitchFamily="34" charset="-128"/>
                <a:cs typeface="Arial" panose="020B0604020202020204" pitchFamily="34" charset="0"/>
              </a:rPr>
              <a:t>KANSAI DX AWARD 2025</a:t>
            </a:r>
            <a:r>
              <a:rPr lang="ja-JP" altLang="en-US" sz="1600" b="1" dirty="0" smtClean="0">
                <a:latin typeface="Yu Gothic" panose="020B0400000000000000" pitchFamily="34" charset="-128"/>
                <a:ea typeface="Yu Gothic" panose="020B0400000000000000" pitchFamily="34" charset="-128"/>
                <a:cs typeface="Arial" panose="020B0604020202020204" pitchFamily="34" charset="0"/>
              </a:rPr>
              <a:t>を</a:t>
            </a:r>
            <a:r>
              <a:rPr lang="ja-JP" altLang="en-US" sz="1600" b="1" dirty="0">
                <a:latin typeface="Yu Gothic" panose="020B0400000000000000" pitchFamily="34" charset="-128"/>
                <a:ea typeface="Yu Gothic" panose="020B0400000000000000" pitchFamily="34" charset="-128"/>
                <a:cs typeface="Arial" panose="020B0604020202020204" pitchFamily="34" charset="0"/>
              </a:rPr>
              <a:t>最初に知ったきっかけを教えてください。</a:t>
            </a:r>
            <a:r>
              <a:rPr lang="ja-JP" altLang="en-US" sz="10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1000" dirty="0">
                <a:latin typeface="Yu Gothic" panose="020B0400000000000000" pitchFamily="34" charset="-128"/>
                <a:ea typeface="Yu Gothic" panose="020B0400000000000000" pitchFamily="34" charset="-128"/>
                <a:cs typeface="Arial" panose="020B0604020202020204" pitchFamily="34" charset="0"/>
              </a:rPr>
              <a:t> ※</a:t>
            </a:r>
            <a:r>
              <a:rPr lang="ja-JP" altLang="en-US" sz="10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75" name="テキスト ボックス 74">
            <a:extLst>
              <a:ext uri="{FF2B5EF4-FFF2-40B4-BE49-F238E27FC236}">
                <a16:creationId xmlns:a16="http://schemas.microsoft.com/office/drawing/2014/main" id="{7E2ECCB4-3B62-6347-8914-7D7FB53C2956}"/>
              </a:ext>
            </a:extLst>
          </p:cNvPr>
          <p:cNvSpPr txBox="1"/>
          <p:nvPr/>
        </p:nvSpPr>
        <p:spPr>
          <a:xfrm>
            <a:off x="61308" y="3358469"/>
            <a:ext cx="1543471" cy="343427"/>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en-US" altLang="ja-JP" sz="1200" dirty="0" smtClean="0">
                <a:latin typeface="+mn-ea"/>
                <a:cs typeface="Arial" panose="020B0604020202020204" pitchFamily="34" charset="0"/>
              </a:rPr>
              <a:t>SNS</a:t>
            </a:r>
            <a:endParaRPr lang="en-US" altLang="ja-JP" sz="1200" dirty="0">
              <a:latin typeface="+mn-ea"/>
              <a:cs typeface="Arial" panose="020B0604020202020204" pitchFamily="34" charset="0"/>
            </a:endParaRPr>
          </a:p>
        </p:txBody>
      </p:sp>
      <p:sp>
        <p:nvSpPr>
          <p:cNvPr id="77" name="テキスト ボックス 76">
            <a:extLst>
              <a:ext uri="{FF2B5EF4-FFF2-40B4-BE49-F238E27FC236}">
                <a16:creationId xmlns:a16="http://schemas.microsoft.com/office/drawing/2014/main" id="{6C608653-10D2-C04E-81F5-F404606C585C}"/>
              </a:ext>
            </a:extLst>
          </p:cNvPr>
          <p:cNvSpPr txBox="1"/>
          <p:nvPr/>
        </p:nvSpPr>
        <p:spPr>
          <a:xfrm>
            <a:off x="61308" y="2754207"/>
            <a:ext cx="1951317"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メールマガジン</a:t>
            </a:r>
            <a:endParaRPr lang="en-US" altLang="ja-JP" sz="1200" dirty="0">
              <a:latin typeface="+mn-ea"/>
              <a:cs typeface="Arial" panose="020B0604020202020204" pitchFamily="34" charset="0"/>
            </a:endParaRPr>
          </a:p>
        </p:txBody>
      </p:sp>
      <p:sp>
        <p:nvSpPr>
          <p:cNvPr id="78" name="テキスト ボックス 77">
            <a:extLst>
              <a:ext uri="{FF2B5EF4-FFF2-40B4-BE49-F238E27FC236}">
                <a16:creationId xmlns:a16="http://schemas.microsoft.com/office/drawing/2014/main" id="{2878BE02-413A-D340-BD84-0E12933C496F}"/>
              </a:ext>
            </a:extLst>
          </p:cNvPr>
          <p:cNvSpPr txBox="1"/>
          <p:nvPr/>
        </p:nvSpPr>
        <p:spPr>
          <a:xfrm>
            <a:off x="97395" y="915515"/>
            <a:ext cx="8970703" cy="933589"/>
          </a:xfrm>
          <a:prstGeom prst="rect">
            <a:avLst/>
          </a:prstGeom>
          <a:noFill/>
          <a:ln w="12700">
            <a:solidFill>
              <a:schemeClr val="tx1"/>
            </a:solidFill>
            <a:prstDash val="sysDot"/>
          </a:ln>
        </p:spPr>
        <p:txBody>
          <a:bodyPr wrap="square" rtlCol="0">
            <a:spAutoFit/>
          </a:bodyPr>
          <a:lstStyle/>
          <a:p>
            <a:pPr>
              <a:spcBef>
                <a:spcPts val="244"/>
              </a:spcBef>
              <a:spcAft>
                <a:spcPts val="244"/>
              </a:spcAft>
            </a:pPr>
            <a:r>
              <a:rPr lang="ja-JP" altLang="en-US" sz="1600" dirty="0" smtClean="0">
                <a:latin typeface="+mn-ea"/>
                <a:cs typeface="Arial" panose="020B0604020202020204" pitchFamily="34" charset="0"/>
              </a:rPr>
              <a:t>なお下記の</a:t>
            </a:r>
            <a:r>
              <a:rPr lang="en-US" altLang="ja-JP" sz="1600" dirty="0" smtClean="0">
                <a:latin typeface="+mn-ea"/>
                <a:cs typeface="Arial" panose="020B0604020202020204" pitchFamily="34" charset="0"/>
              </a:rPr>
              <a:t>a.</a:t>
            </a:r>
            <a:r>
              <a:rPr lang="ja-JP" altLang="en-US" sz="1600" dirty="0" smtClean="0">
                <a:latin typeface="+mn-ea"/>
                <a:cs typeface="Arial" panose="020B0604020202020204" pitchFamily="34" charset="0"/>
              </a:rPr>
              <a:t>～</a:t>
            </a:r>
            <a:r>
              <a:rPr lang="en-US" altLang="ja-JP" sz="1600" dirty="0" smtClean="0">
                <a:latin typeface="+mn-ea"/>
                <a:cs typeface="Arial" panose="020B0604020202020204" pitchFamily="34" charset="0"/>
              </a:rPr>
              <a:t>g.</a:t>
            </a:r>
            <a:r>
              <a:rPr lang="ja-JP" altLang="en-US" sz="1600" dirty="0" smtClean="0">
                <a:latin typeface="+mn-ea"/>
                <a:cs typeface="Arial" panose="020B0604020202020204" pitchFamily="34" charset="0"/>
              </a:rPr>
              <a:t>は以下の団体を表します。</a:t>
            </a:r>
            <a:endParaRPr lang="en-US" altLang="ja-JP" sz="1600" dirty="0" smtClean="0">
              <a:latin typeface="+mn-ea"/>
              <a:cs typeface="Arial" panose="020B0604020202020204" pitchFamily="34" charset="0"/>
            </a:endParaRPr>
          </a:p>
          <a:p>
            <a:pPr>
              <a:spcBef>
                <a:spcPts val="244"/>
              </a:spcBef>
              <a:spcAft>
                <a:spcPts val="244"/>
              </a:spcAft>
            </a:pPr>
            <a:r>
              <a:rPr lang="en-US" altLang="ja-JP" sz="1600" dirty="0" smtClean="0">
                <a:latin typeface="+mn-ea"/>
                <a:cs typeface="Arial" panose="020B0604020202020204" pitchFamily="34" charset="0"/>
              </a:rPr>
              <a:t>a. </a:t>
            </a:r>
            <a:r>
              <a:rPr lang="ja-JP" altLang="en-US" sz="1600" dirty="0" smtClean="0">
                <a:latin typeface="+mn-ea"/>
                <a:cs typeface="Arial" panose="020B0604020202020204" pitchFamily="34" charset="0"/>
              </a:rPr>
              <a:t>関西経済連合会　</a:t>
            </a:r>
            <a:r>
              <a:rPr lang="en-US" altLang="ja-JP" sz="1600" dirty="0" smtClean="0">
                <a:latin typeface="+mn-ea"/>
                <a:cs typeface="Arial" panose="020B0604020202020204" pitchFamily="34" charset="0"/>
              </a:rPr>
              <a:t>b. </a:t>
            </a:r>
            <a:r>
              <a:rPr lang="ja-JP" altLang="en-US" sz="1600" dirty="0" smtClean="0">
                <a:latin typeface="+mn-ea"/>
                <a:cs typeface="Arial" panose="020B0604020202020204" pitchFamily="34" charset="0"/>
              </a:rPr>
              <a:t>関西広域連合　</a:t>
            </a:r>
            <a:r>
              <a:rPr lang="en-US" altLang="ja-JP" sz="1600" dirty="0" smtClean="0">
                <a:latin typeface="+mn-ea"/>
                <a:cs typeface="Arial" panose="020B0604020202020204" pitchFamily="34" charset="0"/>
              </a:rPr>
              <a:t>c. </a:t>
            </a:r>
            <a:r>
              <a:rPr lang="ja-JP" altLang="en-US" sz="1600" dirty="0" smtClean="0">
                <a:latin typeface="+mn-ea"/>
                <a:cs typeface="Arial" panose="020B0604020202020204" pitchFamily="34" charset="0"/>
              </a:rPr>
              <a:t>近畿総合通信局　</a:t>
            </a:r>
            <a:r>
              <a:rPr lang="en-US" altLang="ja-JP" sz="1600" dirty="0" smtClean="0">
                <a:latin typeface="+mn-ea"/>
                <a:cs typeface="Arial" panose="020B0604020202020204" pitchFamily="34" charset="0"/>
              </a:rPr>
              <a:t>d. </a:t>
            </a:r>
            <a:r>
              <a:rPr lang="ja-JP" altLang="en-US" sz="1600" dirty="0" smtClean="0">
                <a:latin typeface="+mn-ea"/>
                <a:cs typeface="Arial" panose="020B0604020202020204" pitchFamily="34" charset="0"/>
              </a:rPr>
              <a:t>近畿経済産業局</a:t>
            </a:r>
            <a:endParaRPr lang="en-US" altLang="ja-JP" sz="1600" dirty="0" smtClean="0">
              <a:latin typeface="+mn-ea"/>
              <a:cs typeface="Arial" panose="020B0604020202020204" pitchFamily="34" charset="0"/>
            </a:endParaRPr>
          </a:p>
          <a:p>
            <a:pPr>
              <a:spcBef>
                <a:spcPts val="244"/>
              </a:spcBef>
              <a:spcAft>
                <a:spcPts val="244"/>
              </a:spcAft>
            </a:pPr>
            <a:r>
              <a:rPr lang="en-US" altLang="ja-JP" sz="1600" dirty="0" smtClean="0">
                <a:latin typeface="+mn-ea"/>
                <a:cs typeface="Arial" panose="020B0604020202020204" pitchFamily="34" charset="0"/>
              </a:rPr>
              <a:t>e. </a:t>
            </a:r>
            <a:r>
              <a:rPr lang="ja-JP" altLang="en-US" sz="1600" dirty="0" smtClean="0">
                <a:latin typeface="+mn-ea"/>
                <a:cs typeface="Arial" panose="020B0604020202020204" pitchFamily="34" charset="0"/>
              </a:rPr>
              <a:t>関西</a:t>
            </a:r>
            <a:r>
              <a:rPr lang="ja-JP" altLang="en-US" sz="1600" dirty="0">
                <a:latin typeface="+mn-ea"/>
                <a:cs typeface="Arial" panose="020B0604020202020204" pitchFamily="34" charset="0"/>
              </a:rPr>
              <a:t>情報</a:t>
            </a:r>
            <a:r>
              <a:rPr lang="ja-JP" altLang="en-US" sz="1600" dirty="0" smtClean="0">
                <a:latin typeface="+mn-ea"/>
                <a:cs typeface="Arial" panose="020B0604020202020204" pitchFamily="34" charset="0"/>
              </a:rPr>
              <a:t>センター　</a:t>
            </a:r>
            <a:r>
              <a:rPr lang="en-US" altLang="ja-JP" sz="1600" dirty="0" smtClean="0">
                <a:latin typeface="+mn-ea"/>
                <a:cs typeface="Arial" panose="020B0604020202020204" pitchFamily="34" charset="0"/>
              </a:rPr>
              <a:t>f. </a:t>
            </a:r>
            <a:r>
              <a:rPr lang="ja-JP" altLang="en-US" sz="1600" dirty="0" smtClean="0">
                <a:latin typeface="+mn-ea"/>
                <a:cs typeface="Arial" panose="020B0604020202020204" pitchFamily="34" charset="0"/>
              </a:rPr>
              <a:t>情報処理推進機構　</a:t>
            </a:r>
            <a:r>
              <a:rPr lang="en-US" altLang="ja-JP" sz="1600" dirty="0" smtClean="0">
                <a:latin typeface="+mn-ea"/>
                <a:cs typeface="Arial" panose="020B0604020202020204" pitchFamily="34" charset="0"/>
              </a:rPr>
              <a:t>g. </a:t>
            </a:r>
            <a:r>
              <a:rPr lang="ja-JP" altLang="en-US" sz="1600" dirty="0" smtClean="0">
                <a:latin typeface="+mn-ea"/>
                <a:cs typeface="Arial" panose="020B0604020202020204" pitchFamily="34" charset="0"/>
              </a:rPr>
              <a:t>中小</a:t>
            </a:r>
            <a:r>
              <a:rPr lang="ja-JP" altLang="en-US" sz="1600" dirty="0">
                <a:latin typeface="+mn-ea"/>
                <a:cs typeface="Arial" panose="020B0604020202020204" pitchFamily="34" charset="0"/>
              </a:rPr>
              <a:t>企業基盤整備</a:t>
            </a:r>
            <a:r>
              <a:rPr lang="ja-JP" altLang="en-US" sz="1600" dirty="0" smtClean="0">
                <a:latin typeface="+mn-ea"/>
                <a:cs typeface="Arial" panose="020B0604020202020204" pitchFamily="34" charset="0"/>
              </a:rPr>
              <a:t>機構</a:t>
            </a:r>
            <a:endParaRPr lang="en-US" altLang="ja-JP" sz="1600" dirty="0">
              <a:latin typeface="+mn-ea"/>
              <a:cs typeface="Arial" panose="020B0604020202020204" pitchFamily="34" charset="0"/>
            </a:endParaRPr>
          </a:p>
        </p:txBody>
      </p:sp>
      <p:sp>
        <p:nvSpPr>
          <p:cNvPr id="83" name="テキスト ボックス 82">
            <a:extLst>
              <a:ext uri="{FF2B5EF4-FFF2-40B4-BE49-F238E27FC236}">
                <a16:creationId xmlns:a16="http://schemas.microsoft.com/office/drawing/2014/main" id="{B483E4B4-19E2-BD43-ABBB-E9E6B610BDC5}"/>
              </a:ext>
            </a:extLst>
          </p:cNvPr>
          <p:cNvSpPr txBox="1"/>
          <p:nvPr/>
        </p:nvSpPr>
        <p:spPr>
          <a:xfrm>
            <a:off x="61308" y="5171255"/>
            <a:ext cx="1543471"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チラシ</a:t>
            </a:r>
            <a:endParaRPr lang="en-US" altLang="ja-JP" sz="1200" dirty="0">
              <a:latin typeface="+mn-ea"/>
              <a:cs typeface="Arial" panose="020B0604020202020204" pitchFamily="34" charset="0"/>
            </a:endParaRPr>
          </a:p>
        </p:txBody>
      </p:sp>
      <p:sp>
        <p:nvSpPr>
          <p:cNvPr id="84" name="テキスト ボックス 83">
            <a:extLst>
              <a:ext uri="{FF2B5EF4-FFF2-40B4-BE49-F238E27FC236}">
                <a16:creationId xmlns:a16="http://schemas.microsoft.com/office/drawing/2014/main" id="{9CAE99B3-425B-A746-8B14-5E06B8AAA90F}"/>
              </a:ext>
            </a:extLst>
          </p:cNvPr>
          <p:cNvSpPr txBox="1"/>
          <p:nvPr/>
        </p:nvSpPr>
        <p:spPr>
          <a:xfrm>
            <a:off x="1896786" y="5171255"/>
            <a:ext cx="4295632"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（入手場所：</a:t>
            </a:r>
            <a:r>
              <a:rPr lang="ja-JP" altLang="en-US" sz="1200" dirty="0">
                <a:latin typeface="+mn-ea"/>
                <a:cs typeface="Arial" panose="020B0604020202020204" pitchFamily="34" charset="0"/>
              </a:rPr>
              <a:t>　　　　　　　　　　　　　　）</a:t>
            </a:r>
            <a:endParaRPr lang="en-US" altLang="ja-JP" sz="1200" dirty="0">
              <a:latin typeface="+mn-ea"/>
              <a:cs typeface="Arial" panose="020B0604020202020204" pitchFamily="34" charset="0"/>
            </a:endParaRPr>
          </a:p>
        </p:txBody>
      </p:sp>
      <p:sp>
        <p:nvSpPr>
          <p:cNvPr id="85" name="テキスト ボックス 84">
            <a:extLst>
              <a:ext uri="{FF2B5EF4-FFF2-40B4-BE49-F238E27FC236}">
                <a16:creationId xmlns:a16="http://schemas.microsoft.com/office/drawing/2014/main" id="{A5EBC63B-D81F-4546-9980-5269E392E34E}"/>
              </a:ext>
            </a:extLst>
          </p:cNvPr>
          <p:cNvSpPr txBox="1"/>
          <p:nvPr/>
        </p:nvSpPr>
        <p:spPr>
          <a:xfrm>
            <a:off x="61308" y="6379781"/>
            <a:ext cx="1543471"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その他</a:t>
            </a:r>
            <a:endParaRPr lang="en-US" altLang="ja-JP" sz="1200" dirty="0">
              <a:latin typeface="+mn-ea"/>
              <a:cs typeface="Arial" panose="020B0604020202020204" pitchFamily="34" charset="0"/>
            </a:endParaRPr>
          </a:p>
        </p:txBody>
      </p:sp>
      <p:sp>
        <p:nvSpPr>
          <p:cNvPr id="87" name="テキスト ボックス 53">
            <a:extLst>
              <a:ext uri="{FF2B5EF4-FFF2-40B4-BE49-F238E27FC236}">
                <a16:creationId xmlns:a16="http://schemas.microsoft.com/office/drawing/2014/main" id="{8615A764-55FE-984F-93DB-D6FF5E005F03}"/>
              </a:ext>
            </a:extLst>
          </p:cNvPr>
          <p:cNvSpPr txBox="1"/>
          <p:nvPr/>
        </p:nvSpPr>
        <p:spPr>
          <a:xfrm>
            <a:off x="61308" y="4566993"/>
            <a:ext cx="3339583"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Yu Gothic" panose="020B0400000000000000" pitchFamily="34" charset="-128"/>
                <a:ea typeface="Yu Gothic" panose="020B0400000000000000" pitchFamily="34" charset="-128"/>
                <a:cs typeface="Arial" panose="020B0604020202020204" pitchFamily="34" charset="0"/>
              </a:rPr>
              <a:t>□　 イベント</a:t>
            </a:r>
            <a:endParaRPr lang="en-US" altLang="ja-JP" sz="1200" dirty="0">
              <a:latin typeface="Yu Gothic" panose="020B0400000000000000" pitchFamily="34" charset="-128"/>
              <a:ea typeface="Yu Gothic" panose="020B0400000000000000" pitchFamily="34" charset="-128"/>
              <a:cs typeface="Arial" panose="020B0604020202020204" pitchFamily="34" charset="0"/>
            </a:endParaRPr>
          </a:p>
        </p:txBody>
      </p:sp>
      <p:sp>
        <p:nvSpPr>
          <p:cNvPr id="88" name="テキスト ボックス 24">
            <a:extLst>
              <a:ext uri="{FF2B5EF4-FFF2-40B4-BE49-F238E27FC236}">
                <a16:creationId xmlns:a16="http://schemas.microsoft.com/office/drawing/2014/main" id="{A1383925-64DA-6947-BEAB-31F9C9B09650}"/>
              </a:ext>
            </a:extLst>
          </p:cNvPr>
          <p:cNvSpPr txBox="1"/>
          <p:nvPr/>
        </p:nvSpPr>
        <p:spPr>
          <a:xfrm>
            <a:off x="1896786" y="4566993"/>
            <a:ext cx="449853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Yu Gothic" panose="020B0400000000000000" pitchFamily="34" charset="-128"/>
                <a:ea typeface="Yu Gothic" panose="020B0400000000000000" pitchFamily="34" charset="-128"/>
                <a:cs typeface="Arial" panose="020B0604020202020204" pitchFamily="34" charset="0"/>
              </a:rPr>
              <a:t>（イベント</a:t>
            </a:r>
            <a:r>
              <a:rPr lang="ja-JP" altLang="en-US" sz="1200" dirty="0" smtClean="0">
                <a:latin typeface="Yu Gothic" panose="020B0400000000000000" pitchFamily="34" charset="-128"/>
                <a:ea typeface="Yu Gothic" panose="020B0400000000000000" pitchFamily="34" charset="-128"/>
                <a:cs typeface="Arial" panose="020B0604020202020204" pitchFamily="34" charset="0"/>
              </a:rPr>
              <a:t>名称：</a:t>
            </a:r>
            <a:r>
              <a:rPr lang="ja-JP" altLang="en-US" sz="1200" dirty="0">
                <a:latin typeface="Yu Gothic" panose="020B0400000000000000" pitchFamily="34" charset="-128"/>
                <a:ea typeface="Yu Gothic" panose="020B0400000000000000" pitchFamily="34" charset="-128"/>
                <a:cs typeface="Arial" panose="020B0604020202020204" pitchFamily="34" charset="0"/>
              </a:rPr>
              <a:t>　　　　　　　　　　　　）</a:t>
            </a:r>
            <a:endParaRPr lang="en-US" altLang="ja-JP" sz="1200" dirty="0">
              <a:latin typeface="Yu Gothic" panose="020B0400000000000000" pitchFamily="34" charset="-128"/>
              <a:ea typeface="Yu Gothic" panose="020B0400000000000000" pitchFamily="34" charset="-128"/>
              <a:cs typeface="Arial" panose="020B0604020202020204" pitchFamily="34" charset="0"/>
            </a:endParaRPr>
          </a:p>
        </p:txBody>
      </p:sp>
      <p:sp>
        <p:nvSpPr>
          <p:cNvPr id="89" name="テキスト ボックス 88">
            <a:extLst>
              <a:ext uri="{FF2B5EF4-FFF2-40B4-BE49-F238E27FC236}">
                <a16:creationId xmlns:a16="http://schemas.microsoft.com/office/drawing/2014/main" id="{7E2ECCB4-3B62-6347-8914-7D7FB53C2956}"/>
              </a:ext>
            </a:extLst>
          </p:cNvPr>
          <p:cNvSpPr txBox="1"/>
          <p:nvPr/>
        </p:nvSpPr>
        <p:spPr>
          <a:xfrm>
            <a:off x="61308" y="2149945"/>
            <a:ext cx="1707182"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ホームページ</a:t>
            </a:r>
            <a:endParaRPr lang="en-US" altLang="ja-JP" sz="1200" dirty="0">
              <a:latin typeface="+mn-ea"/>
              <a:cs typeface="Arial" panose="020B0604020202020204" pitchFamily="34" charset="0"/>
            </a:endParaRPr>
          </a:p>
        </p:txBody>
      </p:sp>
      <p:sp>
        <p:nvSpPr>
          <p:cNvPr id="92" name="テキスト ボックス 91">
            <a:extLst>
              <a:ext uri="{FF2B5EF4-FFF2-40B4-BE49-F238E27FC236}">
                <a16:creationId xmlns:a16="http://schemas.microsoft.com/office/drawing/2014/main" id="{A5545662-7731-7A48-B5F7-1F7ADB355A6E}"/>
              </a:ext>
            </a:extLst>
          </p:cNvPr>
          <p:cNvSpPr txBox="1"/>
          <p:nvPr/>
        </p:nvSpPr>
        <p:spPr>
          <a:xfrm>
            <a:off x="1896786" y="6379781"/>
            <a:ext cx="5358607"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endParaRPr lang="en-US" altLang="ja-JP" sz="1200" dirty="0">
              <a:latin typeface="+mn-ea"/>
              <a:cs typeface="Arial" panose="020B0604020202020204" pitchFamily="34" charset="0"/>
            </a:endParaRPr>
          </a:p>
        </p:txBody>
      </p:sp>
      <p:sp>
        <p:nvSpPr>
          <p:cNvPr id="93" name="テキスト ボックス 92">
            <a:extLst>
              <a:ext uri="{FF2B5EF4-FFF2-40B4-BE49-F238E27FC236}">
                <a16:creationId xmlns:a16="http://schemas.microsoft.com/office/drawing/2014/main" id="{B483E4B4-19E2-BD43-ABBB-E9E6B610BDC5}"/>
              </a:ext>
            </a:extLst>
          </p:cNvPr>
          <p:cNvSpPr txBox="1"/>
          <p:nvPr/>
        </p:nvSpPr>
        <p:spPr>
          <a:xfrm>
            <a:off x="61308" y="5775517"/>
            <a:ext cx="1689268"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新聞</a:t>
            </a:r>
            <a:endParaRPr lang="en-US" altLang="ja-JP" sz="1200" dirty="0">
              <a:latin typeface="+mn-ea"/>
              <a:cs typeface="Arial" panose="020B0604020202020204" pitchFamily="34" charset="0"/>
            </a:endParaRPr>
          </a:p>
        </p:txBody>
      </p:sp>
      <p:sp>
        <p:nvSpPr>
          <p:cNvPr id="94" name="テキスト ボックス 93">
            <a:extLst>
              <a:ext uri="{FF2B5EF4-FFF2-40B4-BE49-F238E27FC236}">
                <a16:creationId xmlns:a16="http://schemas.microsoft.com/office/drawing/2014/main" id="{9CAE99B3-425B-A746-8B14-5E06B8AAA90F}"/>
              </a:ext>
            </a:extLst>
          </p:cNvPr>
          <p:cNvSpPr txBox="1"/>
          <p:nvPr/>
        </p:nvSpPr>
        <p:spPr>
          <a:xfrm>
            <a:off x="1896786" y="5775517"/>
            <a:ext cx="5675997"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（新聞名：</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endParaRPr lang="en-US" altLang="ja-JP" sz="1200" dirty="0">
              <a:latin typeface="+mn-ea"/>
              <a:cs typeface="Arial" panose="020B0604020202020204" pitchFamily="34" charset="0"/>
            </a:endParaRPr>
          </a:p>
        </p:txBody>
      </p:sp>
      <p:sp>
        <p:nvSpPr>
          <p:cNvPr id="95" name="テキスト ボックス 94">
            <a:extLst>
              <a:ext uri="{FF2B5EF4-FFF2-40B4-BE49-F238E27FC236}">
                <a16:creationId xmlns:a16="http://schemas.microsoft.com/office/drawing/2014/main" id="{7E2ECCB4-3B62-6347-8914-7D7FB53C2956}"/>
              </a:ext>
            </a:extLst>
          </p:cNvPr>
          <p:cNvSpPr txBox="1"/>
          <p:nvPr/>
        </p:nvSpPr>
        <p:spPr>
          <a:xfrm>
            <a:off x="1972987" y="2149945"/>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98" name="テキスト ボックス 97">
            <a:extLst>
              <a:ext uri="{FF2B5EF4-FFF2-40B4-BE49-F238E27FC236}">
                <a16:creationId xmlns:a16="http://schemas.microsoft.com/office/drawing/2014/main" id="{B483E4B4-19E2-BD43-ABBB-E9E6B610BDC5}"/>
              </a:ext>
            </a:extLst>
          </p:cNvPr>
          <p:cNvSpPr txBox="1"/>
          <p:nvPr/>
        </p:nvSpPr>
        <p:spPr>
          <a:xfrm>
            <a:off x="61308" y="3962731"/>
            <a:ext cx="1689268"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口コミ</a:t>
            </a:r>
            <a:endParaRPr lang="en-US" altLang="ja-JP" sz="1200" dirty="0">
              <a:latin typeface="+mn-ea"/>
              <a:cs typeface="Arial" panose="020B0604020202020204" pitchFamily="34" charset="0"/>
            </a:endParaRPr>
          </a:p>
        </p:txBody>
      </p:sp>
      <p:sp>
        <p:nvSpPr>
          <p:cNvPr id="100" name="テキスト ボックス 99">
            <a:extLst>
              <a:ext uri="{FF2B5EF4-FFF2-40B4-BE49-F238E27FC236}">
                <a16:creationId xmlns:a16="http://schemas.microsoft.com/office/drawing/2014/main" id="{7E2ECCB4-3B62-6347-8914-7D7FB53C2956}"/>
              </a:ext>
            </a:extLst>
          </p:cNvPr>
          <p:cNvSpPr txBox="1"/>
          <p:nvPr/>
        </p:nvSpPr>
        <p:spPr>
          <a:xfrm>
            <a:off x="1972986" y="2754207"/>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972986" y="3358469"/>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46" name="テキスト ボックス 45">
            <a:extLst>
              <a:ext uri="{FF2B5EF4-FFF2-40B4-BE49-F238E27FC236}">
                <a16:creationId xmlns:a16="http://schemas.microsoft.com/office/drawing/2014/main" id="{7E2ECCB4-3B62-6347-8914-7D7FB53C2956}"/>
              </a:ext>
            </a:extLst>
          </p:cNvPr>
          <p:cNvSpPr txBox="1"/>
          <p:nvPr/>
        </p:nvSpPr>
        <p:spPr>
          <a:xfrm>
            <a:off x="1972986" y="3962731"/>
            <a:ext cx="7300324" cy="369332"/>
          </a:xfrm>
          <a:prstGeom prst="rect">
            <a:avLst/>
          </a:prstGeom>
          <a:noFill/>
        </p:spPr>
        <p:txBody>
          <a:bodyPr wrap="square" rtlCol="0">
            <a:spAutoFit/>
          </a:bodyPr>
          <a:lstStyle/>
          <a:p>
            <a:pPr>
              <a:lnSpc>
                <a:spcPct val="150000"/>
              </a:lnSpc>
              <a:spcBef>
                <a:spcPts val="244"/>
              </a:spcBef>
              <a:spcAft>
                <a:spcPts val="244"/>
              </a:spcAft>
            </a:pP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a.</a:t>
            </a:r>
            <a:r>
              <a:rPr lang="ja-JP" altLang="en-US" sz="1200" dirty="0" smtClean="0">
                <a:latin typeface="+mn-ea"/>
                <a:cs typeface="Arial" panose="020B0604020202020204" pitchFamily="34" charset="0"/>
              </a:rPr>
              <a:t>　</a:t>
            </a:r>
            <a:r>
              <a:rPr lang="ja-JP" altLang="en-US" sz="1200" dirty="0">
                <a:latin typeface="+mn-ea"/>
                <a:cs typeface="Arial" panose="020B0604020202020204" pitchFamily="34" charset="0"/>
              </a:rPr>
              <a:t> </a:t>
            </a:r>
            <a:r>
              <a:rPr lang="ja-JP" altLang="en-US" sz="1200" dirty="0" smtClean="0">
                <a:latin typeface="+mn-ea"/>
                <a:cs typeface="Arial" panose="020B0604020202020204" pitchFamily="34" charset="0"/>
              </a:rPr>
              <a:t>□ </a:t>
            </a:r>
            <a:r>
              <a:rPr lang="en-US" altLang="ja-JP" sz="1200" dirty="0" smtClean="0">
                <a:latin typeface="+mn-ea"/>
                <a:cs typeface="Arial" panose="020B0604020202020204" pitchFamily="34" charset="0"/>
              </a:rPr>
              <a:t>b.</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c.</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d.</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e.</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f.</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g.</a:t>
            </a:r>
            <a:r>
              <a:rPr lang="ja-JP" altLang="en-US" sz="1200" dirty="0" smtClean="0">
                <a:latin typeface="+mn-ea"/>
                <a:cs typeface="Arial" panose="020B0604020202020204" pitchFamily="34" charset="0"/>
              </a:rPr>
              <a:t>　□ </a:t>
            </a:r>
            <a:r>
              <a:rPr lang="en-US" altLang="ja-JP" sz="1200" dirty="0" smtClean="0">
                <a:latin typeface="+mn-ea"/>
                <a:cs typeface="Arial" panose="020B0604020202020204" pitchFamily="34" charset="0"/>
              </a:rPr>
              <a:t>h.</a:t>
            </a:r>
            <a:r>
              <a:rPr lang="ja-JP" altLang="en-US" sz="1200" dirty="0" smtClean="0">
                <a:latin typeface="+mn-ea"/>
                <a:cs typeface="Arial" panose="020B0604020202020204" pitchFamily="34" charset="0"/>
              </a:rPr>
              <a:t>その他（　　　　　　　　　　　　　　　）　</a:t>
            </a:r>
            <a:endParaRPr lang="en-US" altLang="ja-JP" sz="1200" dirty="0">
              <a:latin typeface="+mn-ea"/>
              <a:cs typeface="Arial" panose="020B0604020202020204" pitchFamily="34" charset="0"/>
            </a:endParaRPr>
          </a:p>
        </p:txBody>
      </p:sp>
      <p:sp>
        <p:nvSpPr>
          <p:cNvPr id="47" name="テキスト ボックス 46"/>
          <p:cNvSpPr txBox="1"/>
          <p:nvPr/>
        </p:nvSpPr>
        <p:spPr>
          <a:xfrm>
            <a:off x="7142035" y="1830862"/>
            <a:ext cx="618836"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48" name="テキスト ボックス 47"/>
          <p:cNvSpPr txBox="1"/>
          <p:nvPr/>
        </p:nvSpPr>
        <p:spPr>
          <a:xfrm>
            <a:off x="7686983" y="1890618"/>
            <a:ext cx="2213365" cy="276999"/>
          </a:xfrm>
          <a:prstGeom prst="rect">
            <a:avLst/>
          </a:prstGeom>
          <a:noFill/>
        </p:spPr>
        <p:txBody>
          <a:bodyPr wrap="square" rtlCol="0">
            <a:spAutoFit/>
          </a:bodyPr>
          <a:lstStyle/>
          <a:p>
            <a:r>
              <a:rPr kumimoji="1" lang="ja-JP" altLang="en-US" sz="1200" dirty="0" smtClean="0"/>
              <a:t>をしてください</a:t>
            </a:r>
            <a:endParaRPr kumimoji="1" lang="ja-JP" altLang="en-US" sz="1200" dirty="0"/>
          </a:p>
        </p:txBody>
      </p:sp>
    </p:spTree>
    <p:extLst>
      <p:ext uri="{BB962C8B-B14F-4D97-AF65-F5344CB8AC3E}">
        <p14:creationId xmlns:p14="http://schemas.microsoft.com/office/powerpoint/2010/main" val="171743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応募様式④　取り組みの要旨</a:t>
            </a:r>
            <a:endParaRPr kumimoji="1" lang="ja-JP" altLang="en-US" sz="1800" b="1" dirty="0"/>
          </a:p>
        </p:txBody>
      </p:sp>
      <p:sp>
        <p:nvSpPr>
          <p:cNvPr id="17" name="正方形/長方形 16">
            <a:extLst>
              <a:ext uri="{FF2B5EF4-FFF2-40B4-BE49-F238E27FC236}">
                <a16:creationId xmlns:a16="http://schemas.microsoft.com/office/drawing/2014/main" id="{E233D059-2281-CF42-99FF-8DC780E3D4B6}"/>
              </a:ext>
            </a:extLst>
          </p:cNvPr>
          <p:cNvSpPr/>
          <p:nvPr/>
        </p:nvSpPr>
        <p:spPr>
          <a:xfrm>
            <a:off x="17331" y="858508"/>
            <a:ext cx="9104122" cy="591174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r>
              <a:rPr lang="ja-JP" altLang="en-US" sz="14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DX</a:t>
            </a:r>
            <a:r>
              <a:rPr lang="ja-JP" altLang="en-US" sz="1400" b="1" dirty="0" smtClean="0">
                <a:solidFill>
                  <a:schemeClr val="tx1"/>
                </a:solidFill>
                <a:latin typeface="Meiryo UI" panose="020B0604030504040204" pitchFamily="50" charset="-128"/>
                <a:ea typeface="Meiryo UI" panose="020B0604030504040204" pitchFamily="50" charset="-128"/>
              </a:rPr>
              <a:t>推進に至る背景（きっかけ・課題等）</a:t>
            </a:r>
            <a:endParaRPr lang="en-US" altLang="ja-JP" sz="1400" b="1"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■取り組み（内容、推進体制等）</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■取り組みを進めるに当たって苦労・工夫した点</a:t>
            </a:r>
            <a:endParaRPr lang="en-US" altLang="ja-JP" sz="1400" b="1" dirty="0" smtClean="0">
              <a:solidFill>
                <a:schemeClr val="tx1"/>
              </a:solidFill>
              <a:latin typeface="Meiryo UI" panose="020B0604030504040204" pitchFamily="50" charset="-128"/>
              <a:ea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46157B24-CE8A-C44A-9DDD-7FC8365EBC37}"/>
              </a:ext>
            </a:extLst>
          </p:cNvPr>
          <p:cNvSpPr/>
          <p:nvPr/>
        </p:nvSpPr>
        <p:spPr>
          <a:xfrm>
            <a:off x="17331" y="605230"/>
            <a:ext cx="9104122" cy="255225"/>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nchorCtr="0"/>
          <a:lstStyle/>
          <a:p>
            <a:r>
              <a:rPr lang="ja-JP" altLang="en-US" sz="1400" b="1" dirty="0" smtClean="0">
                <a:solidFill>
                  <a:schemeClr val="tx1"/>
                </a:solidFill>
                <a:latin typeface="Meiryo UI" panose="020B0604030504040204" pitchFamily="50" charset="-128"/>
                <a:ea typeface="Meiryo UI" panose="020B0604030504040204" pitchFamily="50" charset="-128"/>
              </a:rPr>
              <a:t>取り組みの</a:t>
            </a:r>
            <a:r>
              <a:rPr lang="ja-JP" altLang="en-US" sz="1400" b="1" dirty="0">
                <a:solidFill>
                  <a:schemeClr val="tx1"/>
                </a:solidFill>
                <a:latin typeface="Meiryo UI" panose="020B0604030504040204" pitchFamily="50" charset="-128"/>
                <a:ea typeface="Meiryo UI" panose="020B0604030504040204" pitchFamily="50" charset="-128"/>
              </a:rPr>
              <a:t>要旨</a:t>
            </a:r>
          </a:p>
        </p:txBody>
      </p:sp>
      <p:sp>
        <p:nvSpPr>
          <p:cNvPr id="12" name="正方形/長方形 11"/>
          <p:cNvSpPr/>
          <p:nvPr/>
        </p:nvSpPr>
        <p:spPr>
          <a:xfrm>
            <a:off x="6393695" y="925554"/>
            <a:ext cx="2687971" cy="112769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ご</a:t>
            </a:r>
            <a:r>
              <a:rPr kumimoji="1" lang="ja-JP" altLang="en-US" sz="1200" b="1" dirty="0" smtClean="0">
                <a:solidFill>
                  <a:srgbClr val="FF0000"/>
                </a:solidFill>
                <a:latin typeface="Meiryo UI" panose="020B0604030504040204" pitchFamily="50" charset="-128"/>
                <a:ea typeface="Meiryo UI" panose="020B0604030504040204" pitchFamily="50" charset="-128"/>
              </a:rPr>
              <a:t>記載</a:t>
            </a:r>
            <a:r>
              <a:rPr kumimoji="1" lang="ja-JP" altLang="en-US" sz="1200" b="1" dirty="0">
                <a:solidFill>
                  <a:srgbClr val="FF0000"/>
                </a:solidFill>
                <a:latin typeface="Meiryo UI" panose="020B0604030504040204" pitchFamily="50" charset="-128"/>
                <a:ea typeface="Meiryo UI" panose="020B0604030504040204" pitchFamily="50" charset="-128"/>
              </a:rPr>
              <a:t>に</a:t>
            </a:r>
            <a:r>
              <a:rPr kumimoji="1" lang="ja-JP" altLang="en-US" sz="1200" b="1" dirty="0" smtClean="0">
                <a:solidFill>
                  <a:srgbClr val="FF0000"/>
                </a:solidFill>
                <a:latin typeface="Meiryo UI" panose="020B0604030504040204" pitchFamily="50" charset="-128"/>
                <a:ea typeface="Meiryo UI" panose="020B0604030504040204" pitchFamily="50" charset="-128"/>
              </a:rPr>
              <a:t>当たっての補足</a:t>
            </a:r>
            <a:r>
              <a:rPr kumimoji="1" lang="en-US" altLang="ja-JP" sz="1200" b="1" dirty="0" smtClean="0">
                <a:solidFill>
                  <a:srgbClr val="FF0000"/>
                </a:solidFill>
                <a:latin typeface="Meiryo UI" panose="020B0604030504040204" pitchFamily="50" charset="-128"/>
                <a:ea typeface="Meiryo UI" panose="020B0604030504040204" pitchFamily="50" charset="-128"/>
              </a:rPr>
              <a:t>】</a:t>
            </a:r>
          </a:p>
          <a:p>
            <a:endParaRPr kumimoji="1" lang="en-US" altLang="ja-JP" sz="4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・図、表、写真、イラスト等を貼付</a:t>
            </a:r>
            <a:r>
              <a:rPr kumimoji="1" lang="ja-JP" altLang="en-US" sz="1200" b="1" dirty="0">
                <a:solidFill>
                  <a:srgbClr val="FF0000"/>
                </a:solidFill>
                <a:latin typeface="Meiryo UI" panose="020B0604030504040204" pitchFamily="50" charset="-128"/>
                <a:ea typeface="Meiryo UI" panose="020B0604030504040204" pitchFamily="50" charset="-128"/>
              </a:rPr>
              <a:t>いた</a:t>
            </a:r>
            <a:r>
              <a:rPr kumimoji="1" lang="ja-JP" altLang="en-US" sz="1200" b="1" dirty="0" err="1" smtClean="0">
                <a:solidFill>
                  <a:srgbClr val="FF0000"/>
                </a:solidFill>
                <a:latin typeface="Meiryo UI" panose="020B0604030504040204" pitchFamily="50" charset="-128"/>
                <a:ea typeface="Meiryo UI" panose="020B0604030504040204" pitchFamily="50" charset="-128"/>
              </a:rPr>
              <a:t>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いても構いません</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・フォントサイズは</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以上で作成</a:t>
            </a:r>
            <a:r>
              <a:rPr kumimoji="1" lang="ja-JP" altLang="en-US" sz="1200" b="1" dirty="0" smtClean="0">
                <a:solidFill>
                  <a:srgbClr val="FF0000"/>
                </a:solidFill>
                <a:latin typeface="Meiryo UI" panose="020B0604030504040204" pitchFamily="50" charset="-128"/>
                <a:ea typeface="Meiryo UI" panose="020B0604030504040204" pitchFamily="50" charset="-128"/>
              </a:rPr>
              <a:t>ください</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・スライドの複製は、合計</a:t>
            </a:r>
            <a:r>
              <a:rPr kumimoji="1" lang="en-US" altLang="ja-JP" sz="1200" b="1" dirty="0" smtClean="0">
                <a:solidFill>
                  <a:srgbClr val="FF0000"/>
                </a:solidFill>
                <a:latin typeface="Meiryo UI" panose="020B0604030504040204" pitchFamily="50" charset="-128"/>
                <a:ea typeface="Meiryo UI" panose="020B0604030504040204" pitchFamily="50" charset="-128"/>
              </a:rPr>
              <a:t>3</a:t>
            </a:r>
            <a:r>
              <a:rPr kumimoji="1" lang="ja-JP" altLang="en-US" sz="1200" b="1" dirty="0" smtClean="0">
                <a:solidFill>
                  <a:srgbClr val="FF0000"/>
                </a:solidFill>
                <a:latin typeface="Meiryo UI" panose="020B0604030504040204" pitchFamily="50" charset="-128"/>
                <a:ea typeface="Meiryo UI" panose="020B0604030504040204" pitchFamily="50" charset="-128"/>
              </a:rPr>
              <a:t>枚まで可</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120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応募様式➄　成果・効果</a:t>
            </a:r>
            <a:endParaRPr kumimoji="1" lang="ja-JP" altLang="en-US" sz="1800" b="1" dirty="0"/>
          </a:p>
        </p:txBody>
      </p:sp>
      <p:sp>
        <p:nvSpPr>
          <p:cNvPr id="7" name="正方形/長方形 6">
            <a:extLst>
              <a:ext uri="{FF2B5EF4-FFF2-40B4-BE49-F238E27FC236}">
                <a16:creationId xmlns:a16="http://schemas.microsoft.com/office/drawing/2014/main" id="{E233D059-2281-CF42-99FF-8DC780E3D4B6}"/>
              </a:ext>
            </a:extLst>
          </p:cNvPr>
          <p:cNvSpPr/>
          <p:nvPr/>
        </p:nvSpPr>
        <p:spPr>
          <a:xfrm>
            <a:off x="17331" y="874543"/>
            <a:ext cx="9104122" cy="59126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成果</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46157B24-CE8A-C44A-9DDD-7FC8365EBC37}"/>
              </a:ext>
            </a:extLst>
          </p:cNvPr>
          <p:cNvSpPr/>
          <p:nvPr/>
        </p:nvSpPr>
        <p:spPr>
          <a:xfrm>
            <a:off x="17331" y="609957"/>
            <a:ext cx="9104122"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nchorCtr="0"/>
          <a:lstStyle/>
          <a:p>
            <a:r>
              <a:rPr lang="ja-JP" altLang="en-US" sz="1400" b="1" dirty="0" smtClean="0">
                <a:solidFill>
                  <a:schemeClr val="tx1"/>
                </a:solidFill>
                <a:latin typeface="Meiryo UI" panose="020B0604030504040204" pitchFamily="50" charset="-128"/>
                <a:ea typeface="Meiryo UI" panose="020B0604030504040204" pitchFamily="50" charset="-128"/>
              </a:rPr>
              <a:t>成果・効果</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6393695" y="925554"/>
            <a:ext cx="2687971" cy="112769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ご</a:t>
            </a:r>
            <a:r>
              <a:rPr kumimoji="1" lang="ja-JP" altLang="en-US" sz="1200" b="1" dirty="0" smtClean="0">
                <a:solidFill>
                  <a:srgbClr val="FF0000"/>
                </a:solidFill>
                <a:latin typeface="Meiryo UI" panose="020B0604030504040204" pitchFamily="50" charset="-128"/>
                <a:ea typeface="Meiryo UI" panose="020B0604030504040204" pitchFamily="50" charset="-128"/>
              </a:rPr>
              <a:t>記載</a:t>
            </a:r>
            <a:r>
              <a:rPr kumimoji="1" lang="ja-JP" altLang="en-US" sz="1200" b="1" dirty="0">
                <a:solidFill>
                  <a:srgbClr val="FF0000"/>
                </a:solidFill>
                <a:latin typeface="Meiryo UI" panose="020B0604030504040204" pitchFamily="50" charset="-128"/>
                <a:ea typeface="Meiryo UI" panose="020B0604030504040204" pitchFamily="50" charset="-128"/>
              </a:rPr>
              <a:t>に</a:t>
            </a:r>
            <a:r>
              <a:rPr kumimoji="1" lang="ja-JP" altLang="en-US" sz="1200" b="1" dirty="0" smtClean="0">
                <a:solidFill>
                  <a:srgbClr val="FF0000"/>
                </a:solidFill>
                <a:latin typeface="Meiryo UI" panose="020B0604030504040204" pitchFamily="50" charset="-128"/>
                <a:ea typeface="Meiryo UI" panose="020B0604030504040204" pitchFamily="50" charset="-128"/>
              </a:rPr>
              <a:t>当たっての補足</a:t>
            </a:r>
            <a:r>
              <a:rPr kumimoji="1" lang="en-US" altLang="ja-JP" sz="1200" b="1" dirty="0" smtClean="0">
                <a:solidFill>
                  <a:srgbClr val="FF0000"/>
                </a:solidFill>
                <a:latin typeface="Meiryo UI" panose="020B0604030504040204" pitchFamily="50" charset="-128"/>
                <a:ea typeface="Meiryo UI" panose="020B0604030504040204" pitchFamily="50" charset="-128"/>
              </a:rPr>
              <a:t>】</a:t>
            </a:r>
          </a:p>
          <a:p>
            <a:endParaRPr kumimoji="1" lang="en-US" altLang="ja-JP" sz="4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・図、表、写真、イラスト等を貼付</a:t>
            </a:r>
            <a:r>
              <a:rPr kumimoji="1" lang="ja-JP" altLang="en-US" sz="1200" b="1" dirty="0">
                <a:solidFill>
                  <a:srgbClr val="FF0000"/>
                </a:solidFill>
                <a:latin typeface="Meiryo UI" panose="020B0604030504040204" pitchFamily="50" charset="-128"/>
                <a:ea typeface="Meiryo UI" panose="020B0604030504040204" pitchFamily="50" charset="-128"/>
              </a:rPr>
              <a:t>いた</a:t>
            </a:r>
            <a:r>
              <a:rPr kumimoji="1" lang="ja-JP" altLang="en-US" sz="1200" b="1" dirty="0" err="1" smtClean="0">
                <a:solidFill>
                  <a:srgbClr val="FF0000"/>
                </a:solidFill>
                <a:latin typeface="Meiryo UI" panose="020B0604030504040204" pitchFamily="50" charset="-128"/>
                <a:ea typeface="Meiryo UI" panose="020B0604030504040204" pitchFamily="50" charset="-128"/>
              </a:rPr>
              <a:t>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いても構いません</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・フォントサイズは</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以上で作成</a:t>
            </a:r>
            <a:r>
              <a:rPr kumimoji="1" lang="ja-JP" altLang="en-US" sz="1200" b="1" dirty="0" smtClean="0">
                <a:solidFill>
                  <a:srgbClr val="FF0000"/>
                </a:solidFill>
                <a:latin typeface="Meiryo UI" panose="020B0604030504040204" pitchFamily="50" charset="-128"/>
                <a:ea typeface="Meiryo UI" panose="020B0604030504040204" pitchFamily="50" charset="-128"/>
              </a:rPr>
              <a:t>ください</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・スライドの複製は、合計</a:t>
            </a:r>
            <a:r>
              <a:rPr kumimoji="1" lang="en-US" altLang="ja-JP" sz="1200" b="1" dirty="0" smtClean="0">
                <a:solidFill>
                  <a:srgbClr val="FF0000"/>
                </a:solidFill>
                <a:latin typeface="Meiryo UI" panose="020B0604030504040204" pitchFamily="50" charset="-128"/>
                <a:ea typeface="Meiryo UI" panose="020B0604030504040204" pitchFamily="50" charset="-128"/>
              </a:rPr>
              <a:t>3</a:t>
            </a:r>
            <a:r>
              <a:rPr kumimoji="1" lang="ja-JP" altLang="en-US" sz="1200" b="1" dirty="0" smtClean="0">
                <a:solidFill>
                  <a:srgbClr val="FF0000"/>
                </a:solidFill>
                <a:latin typeface="Meiryo UI" panose="020B0604030504040204" pitchFamily="50" charset="-128"/>
                <a:ea typeface="Meiryo UI" panose="020B0604030504040204" pitchFamily="50" charset="-128"/>
              </a:rPr>
              <a:t>枚まで可</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30116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1172" y="28306"/>
            <a:ext cx="8131325" cy="519504"/>
          </a:xfrm>
        </p:spPr>
        <p:txBody>
          <a:bodyPr/>
          <a:lstStyle/>
          <a:p>
            <a:r>
              <a:rPr lang="ja-JP" altLang="en-US" b="1" dirty="0" smtClean="0"/>
              <a:t>応募様式⑥　今後の展開</a:t>
            </a:r>
            <a:endParaRPr kumimoji="1" lang="ja-JP" altLang="en-US" sz="1800" b="1" dirty="0"/>
          </a:p>
        </p:txBody>
      </p:sp>
      <p:sp>
        <p:nvSpPr>
          <p:cNvPr id="9" name="正方形/長方形 8">
            <a:extLst>
              <a:ext uri="{FF2B5EF4-FFF2-40B4-BE49-F238E27FC236}">
                <a16:creationId xmlns:a16="http://schemas.microsoft.com/office/drawing/2014/main" id="{E233D059-2281-CF42-99FF-8DC780E3D4B6}"/>
              </a:ext>
            </a:extLst>
          </p:cNvPr>
          <p:cNvSpPr/>
          <p:nvPr/>
        </p:nvSpPr>
        <p:spPr>
          <a:xfrm>
            <a:off x="17329" y="876887"/>
            <a:ext cx="9104122" cy="588967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6157B24-CE8A-C44A-9DDD-7FC8365EBC37}"/>
              </a:ext>
            </a:extLst>
          </p:cNvPr>
          <p:cNvSpPr/>
          <p:nvPr/>
        </p:nvSpPr>
        <p:spPr>
          <a:xfrm>
            <a:off x="17329" y="612301"/>
            <a:ext cx="9104122"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nchorCtr="0"/>
          <a:lstStyle/>
          <a:p>
            <a:r>
              <a:rPr lang="ja-JP" altLang="en-US" sz="1400" b="1" dirty="0" smtClean="0">
                <a:solidFill>
                  <a:schemeClr val="tx1"/>
                </a:solidFill>
                <a:latin typeface="Meiryo UI" panose="020B0604030504040204" pitchFamily="50" charset="-128"/>
                <a:ea typeface="Meiryo UI" panose="020B0604030504040204" pitchFamily="50" charset="-128"/>
              </a:rPr>
              <a:t>今後の展開</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6393695" y="925554"/>
            <a:ext cx="2687971" cy="112769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solidFill>
                  <a:srgbClr val="FF0000"/>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ご</a:t>
            </a:r>
            <a:r>
              <a:rPr kumimoji="1" lang="ja-JP" altLang="en-US" sz="1200" b="1" dirty="0" smtClean="0">
                <a:solidFill>
                  <a:srgbClr val="FF0000"/>
                </a:solidFill>
                <a:latin typeface="Meiryo UI" panose="020B0604030504040204" pitchFamily="50" charset="-128"/>
                <a:ea typeface="Meiryo UI" panose="020B0604030504040204" pitchFamily="50" charset="-128"/>
              </a:rPr>
              <a:t>記載</a:t>
            </a:r>
            <a:r>
              <a:rPr kumimoji="1" lang="ja-JP" altLang="en-US" sz="1200" b="1" dirty="0">
                <a:solidFill>
                  <a:srgbClr val="FF0000"/>
                </a:solidFill>
                <a:latin typeface="Meiryo UI" panose="020B0604030504040204" pitchFamily="50" charset="-128"/>
                <a:ea typeface="Meiryo UI" panose="020B0604030504040204" pitchFamily="50" charset="-128"/>
              </a:rPr>
              <a:t>に</a:t>
            </a:r>
            <a:r>
              <a:rPr kumimoji="1" lang="ja-JP" altLang="en-US" sz="1200" b="1" dirty="0" smtClean="0">
                <a:solidFill>
                  <a:srgbClr val="FF0000"/>
                </a:solidFill>
                <a:latin typeface="Meiryo UI" panose="020B0604030504040204" pitchFamily="50" charset="-128"/>
                <a:ea typeface="Meiryo UI" panose="020B0604030504040204" pitchFamily="50" charset="-128"/>
              </a:rPr>
              <a:t>当たっての補足</a:t>
            </a:r>
            <a:r>
              <a:rPr kumimoji="1" lang="en-US" altLang="ja-JP" sz="1200" b="1" dirty="0" smtClean="0">
                <a:solidFill>
                  <a:srgbClr val="FF0000"/>
                </a:solidFill>
                <a:latin typeface="Meiryo UI" panose="020B0604030504040204" pitchFamily="50" charset="-128"/>
                <a:ea typeface="Meiryo UI" panose="020B0604030504040204" pitchFamily="50" charset="-128"/>
              </a:rPr>
              <a:t>】</a:t>
            </a:r>
          </a:p>
          <a:p>
            <a:endParaRPr kumimoji="1" lang="en-US" altLang="ja-JP" sz="4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・図、表、写真、イラスト等を貼付</a:t>
            </a:r>
            <a:r>
              <a:rPr kumimoji="1" lang="ja-JP" altLang="en-US" sz="1200" b="1" dirty="0">
                <a:solidFill>
                  <a:srgbClr val="FF0000"/>
                </a:solidFill>
                <a:latin typeface="Meiryo UI" panose="020B0604030504040204" pitchFamily="50" charset="-128"/>
                <a:ea typeface="Meiryo UI" panose="020B0604030504040204" pitchFamily="50" charset="-128"/>
              </a:rPr>
              <a:t>いた</a:t>
            </a:r>
            <a:r>
              <a:rPr kumimoji="1" lang="ja-JP" altLang="en-US" sz="1200" b="1" dirty="0" err="1" smtClean="0">
                <a:solidFill>
                  <a:srgbClr val="FF0000"/>
                </a:solidFill>
                <a:latin typeface="Meiryo UI" panose="020B0604030504040204" pitchFamily="50" charset="-128"/>
                <a:ea typeface="Meiryo UI" panose="020B0604030504040204" pitchFamily="50" charset="-128"/>
              </a:rPr>
              <a:t>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smtClean="0">
                <a:solidFill>
                  <a:srgbClr val="FF0000"/>
                </a:solidFill>
                <a:latin typeface="Meiryo UI" panose="020B0604030504040204" pitchFamily="50" charset="-128"/>
                <a:ea typeface="Meiryo UI" panose="020B0604030504040204" pitchFamily="50" charset="-128"/>
              </a:rPr>
              <a:t>いても構いません</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・フォントサイズは</a:t>
            </a:r>
            <a:r>
              <a:rPr kumimoji="1" lang="en-US" altLang="ja-JP" sz="1200" b="1" dirty="0" smtClean="0">
                <a:solidFill>
                  <a:srgbClr val="FF0000"/>
                </a:solidFill>
                <a:latin typeface="Meiryo UI" panose="020B0604030504040204" pitchFamily="50" charset="-128"/>
                <a:ea typeface="Meiryo UI" panose="020B0604030504040204" pitchFamily="50" charset="-128"/>
              </a:rPr>
              <a:t>12</a:t>
            </a:r>
            <a:r>
              <a:rPr kumimoji="1" lang="ja-JP" altLang="en-US" sz="1200" b="1" dirty="0" smtClean="0">
                <a:solidFill>
                  <a:srgbClr val="FF0000"/>
                </a:solidFill>
                <a:latin typeface="Meiryo UI" panose="020B0604030504040204" pitchFamily="50" charset="-128"/>
                <a:ea typeface="Meiryo UI" panose="020B0604030504040204" pitchFamily="50" charset="-128"/>
              </a:rPr>
              <a:t>以上で作成</a:t>
            </a:r>
            <a:r>
              <a:rPr kumimoji="1" lang="ja-JP" altLang="en-US" sz="1200" b="1" dirty="0" smtClean="0">
                <a:solidFill>
                  <a:srgbClr val="FF0000"/>
                </a:solidFill>
                <a:latin typeface="Meiryo UI" panose="020B0604030504040204" pitchFamily="50" charset="-128"/>
                <a:ea typeface="Meiryo UI" panose="020B0604030504040204" pitchFamily="50" charset="-128"/>
              </a:rPr>
              <a:t>ください</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ja-JP" altLang="en-US" sz="1200" b="1" dirty="0" smtClean="0">
                <a:solidFill>
                  <a:srgbClr val="FF0000"/>
                </a:solidFill>
                <a:latin typeface="Meiryo UI" panose="020B0604030504040204" pitchFamily="50" charset="-128"/>
                <a:ea typeface="Meiryo UI" panose="020B0604030504040204" pitchFamily="50" charset="-128"/>
              </a:rPr>
              <a:t>・スライドの複製は、合計</a:t>
            </a:r>
            <a:r>
              <a:rPr kumimoji="1" lang="en-US" altLang="ja-JP" sz="1200" b="1" dirty="0" smtClean="0">
                <a:solidFill>
                  <a:srgbClr val="FF0000"/>
                </a:solidFill>
                <a:latin typeface="Meiryo UI" panose="020B0604030504040204" pitchFamily="50" charset="-128"/>
                <a:ea typeface="Meiryo UI" panose="020B0604030504040204" pitchFamily="50" charset="-128"/>
              </a:rPr>
              <a:t>3</a:t>
            </a:r>
            <a:r>
              <a:rPr kumimoji="1" lang="ja-JP" altLang="en-US" sz="1200" b="1" dirty="0" smtClean="0">
                <a:solidFill>
                  <a:srgbClr val="FF0000"/>
                </a:solidFill>
                <a:latin typeface="Meiryo UI" panose="020B0604030504040204" pitchFamily="50" charset="-128"/>
                <a:ea typeface="Meiryo UI" panose="020B0604030504040204" pitchFamily="50" charset="-128"/>
              </a:rPr>
              <a:t>枚まで可</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7445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24" ma:contentTypeDescription="新しいドキュメントを作成します。" ma:contentTypeScope="" ma:versionID="d1634c45f8d7b683a84bf991dfc35310">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2762d6f165384b33e79ee9d038d202c0"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画像タグ" ma:readOnly="false" ma:fieldId="{5cf76f15-5ced-4ddc-b409-7134ff3c332f}" ma:taxonomyMulti="true" ma:sspId="830bbbaa-6a32-4373-a1f7-811ce9549a2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element name="MediaServiceBillingMetadata" ma:index="3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8" nillable="true" ma:displayName="Taxonomy Catch All Column" ma:hidden="true" ma:list="{73514e13-ebdb-4e25-92f7-546732d44c91}" ma:internalName="TaxCatchAll" ma:showField="CatchAllData" ma:web="8f4cdcb3-8df3-40bb-aa01-17e691cee2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lcf76f155ced4ddcb4097134ff3c332f xmlns="ac1f43fb-e9e4-4612-89b7-617d43053bba">
      <Terms xmlns="http://schemas.microsoft.com/office/infopath/2007/PartnerControls"/>
    </lcf76f155ced4ddcb4097134ff3c332f>
    <TaxCatchAll xmlns="8f4cdcb3-8df3-40bb-aa01-17e691cee2b9" xsi:nil="true"/>
  </documentManagement>
</p:properties>
</file>

<file path=customXml/itemProps1.xml><?xml version="1.0" encoding="utf-8"?>
<ds:datastoreItem xmlns:ds="http://schemas.openxmlformats.org/officeDocument/2006/customXml" ds:itemID="{063D6BB0-1C48-46B3-935A-BA0C297F12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AB423C-99B0-4BB5-B70B-F3DD1926A0EB}">
  <ds:schemaRefs>
    <ds:schemaRef ds:uri="http://schemas.microsoft.com/sharepoint/v3/contenttype/forms"/>
  </ds:schemaRefs>
</ds:datastoreItem>
</file>

<file path=customXml/itemProps3.xml><?xml version="1.0" encoding="utf-8"?>
<ds:datastoreItem xmlns:ds="http://schemas.openxmlformats.org/officeDocument/2006/customXml" ds:itemID="{3E176A36-B09A-4466-914C-75790AF03D78}">
  <ds:schemaRefs>
    <ds:schemaRef ds:uri="http://purl.org/dc/dcmitype/"/>
    <ds:schemaRef ds:uri="http://schemas.microsoft.com/office/2006/documentManagement/types"/>
    <ds:schemaRef ds:uri="ac1f43fb-e9e4-4612-89b7-617d43053bba"/>
    <ds:schemaRef ds:uri="8f4cdcb3-8df3-40bb-aa01-17e691cee2b9"/>
    <ds:schemaRef ds:uri="http://purl.org/dc/elements/1.1/"/>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3103</TotalTime>
  <Words>1056</Words>
  <Application>Microsoft Office PowerPoint</Application>
  <PresentationFormat>画面に合わせる (4:3)</PresentationFormat>
  <Paragraphs>118</Paragraphs>
  <Slides>6</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Meiryo UI</vt:lpstr>
      <vt:lpstr>メイリオ</vt:lpstr>
      <vt:lpstr>Yu Gothic</vt:lpstr>
      <vt:lpstr>Yu Gothic</vt:lpstr>
      <vt:lpstr>游ゴシック Light</vt:lpstr>
      <vt:lpstr>Arial</vt:lpstr>
      <vt:lpstr>Calibri</vt:lpstr>
      <vt:lpstr>Calibri Light</vt:lpstr>
      <vt:lpstr>Wingdings</vt:lpstr>
      <vt:lpstr>Office テーマ</vt:lpstr>
      <vt:lpstr>応募様式①　応募に当たっての注意事項</vt:lpstr>
      <vt:lpstr>応募様式②　基本情報</vt:lpstr>
      <vt:lpstr>応募様式③　応募背景</vt:lpstr>
      <vt:lpstr>応募様式④　取り組みの要旨</vt:lpstr>
      <vt:lpstr>応募様式➄　成果・効果</vt:lpstr>
      <vt:lpstr>応募様式⑥　今後の展開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大仲 梓</dc:creator>
  <cp:lastModifiedBy>澤田 剛</cp:lastModifiedBy>
  <cp:revision>277</cp:revision>
  <cp:lastPrinted>2024-04-03T03:24:49Z</cp:lastPrinted>
  <dcterms:created xsi:type="dcterms:W3CDTF">2023-12-26T08:06:35Z</dcterms:created>
  <dcterms:modified xsi:type="dcterms:W3CDTF">2025-04-24T05:13:47Z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y fmtid="{D5CDD505-2E9C-101B-9397-08002B2CF9AE}" pid="3" name="MediaServiceImageTags">
    <vt:lpwstr/>
  </property>
</Properties>
</file>