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4" r:id="rId4"/>
  </p:sldMasterIdLst>
  <p:notesMasterIdLst>
    <p:notesMasterId r:id="rId7"/>
  </p:notesMasterIdLst>
  <p:sldIdLst>
    <p:sldId id="313" r:id="rId5"/>
    <p:sldId id="314" r:id="rId6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A6D9"/>
    <a:srgbClr val="BDD7EE"/>
    <a:srgbClr val="E7E6E6"/>
    <a:srgbClr val="0000FF"/>
    <a:srgbClr val="FF99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0" autoAdjust="0"/>
    <p:restoredTop sz="93971" autoAdjust="0"/>
  </p:normalViewPr>
  <p:slideViewPr>
    <p:cSldViewPr snapToGrid="0">
      <p:cViewPr varScale="1">
        <p:scale>
          <a:sx n="66" d="100"/>
          <a:sy n="66" d="100"/>
        </p:scale>
        <p:origin x="220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8830" cy="495029"/>
          </a:xfrm>
          <a:prstGeom prst="rect">
            <a:avLst/>
          </a:prstGeom>
        </p:spPr>
        <p:txBody>
          <a:bodyPr vert="horz" lIns="90743" tIns="45373" rIns="90743" bIns="453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0" cy="495029"/>
          </a:xfrm>
          <a:prstGeom prst="rect">
            <a:avLst/>
          </a:prstGeom>
        </p:spPr>
        <p:txBody>
          <a:bodyPr vert="horz" lIns="90743" tIns="45373" rIns="90743" bIns="45373" rtlCol="0"/>
          <a:lstStyle>
            <a:lvl1pPr algn="r">
              <a:defRPr sz="1200"/>
            </a:lvl1pPr>
          </a:lstStyle>
          <a:p>
            <a:fld id="{7908398D-964D-48A6-9574-47E4FAE0B7BA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3" tIns="45373" rIns="90743" bIns="453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1"/>
          </a:xfrm>
          <a:prstGeom prst="rect">
            <a:avLst/>
          </a:prstGeom>
        </p:spPr>
        <p:txBody>
          <a:bodyPr vert="horz" lIns="90743" tIns="45373" rIns="90743" bIns="4537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8"/>
            <a:ext cx="2918830" cy="495028"/>
          </a:xfrm>
          <a:prstGeom prst="rect">
            <a:avLst/>
          </a:prstGeom>
        </p:spPr>
        <p:txBody>
          <a:bodyPr vert="horz" lIns="90743" tIns="45373" rIns="90743" bIns="453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8"/>
            <a:ext cx="2918830" cy="495028"/>
          </a:xfrm>
          <a:prstGeom prst="rect">
            <a:avLst/>
          </a:prstGeom>
        </p:spPr>
        <p:txBody>
          <a:bodyPr vert="horz" lIns="90743" tIns="45373" rIns="90743" bIns="45373" rtlCol="0" anchor="b"/>
          <a:lstStyle>
            <a:lvl1pPr algn="r">
              <a:defRPr sz="1200"/>
            </a:lvl1pPr>
          </a:lstStyle>
          <a:p>
            <a:fld id="{878492BD-D488-4357-BC29-72678E359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53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FDB8B-8087-4DAB-994C-B8DB719BFDC2}" type="slidenum">
              <a:rPr lang="ja-JP" altLang="en-US" smtClean="0"/>
              <a:pPr/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1794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FDB8B-8087-4DAB-994C-B8DB719BFDC2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745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56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51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222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342900" y="2146301"/>
            <a:ext cx="3013472" cy="6886047"/>
          </a:xfrm>
        </p:spPr>
        <p:txBody>
          <a:bodyPr/>
          <a:lstStyle>
            <a:lvl1pPr>
              <a:buClrTx/>
              <a:defRPr sz="1200">
                <a:solidFill>
                  <a:srgbClr val="000000"/>
                </a:solidFill>
              </a:defRPr>
            </a:lvl1pPr>
            <a:lvl2pPr>
              <a:buClrTx/>
              <a:defRPr sz="1200">
                <a:solidFill>
                  <a:srgbClr val="000000"/>
                </a:solidFill>
              </a:defRPr>
            </a:lvl2pPr>
            <a:lvl3pPr>
              <a:buClrTx/>
              <a:defRPr sz="1200">
                <a:solidFill>
                  <a:srgbClr val="000000"/>
                </a:solidFill>
              </a:defRPr>
            </a:lvl3pPr>
            <a:lvl4pPr>
              <a:buClrTx/>
              <a:defRPr sz="1200">
                <a:solidFill>
                  <a:srgbClr val="000000"/>
                </a:solidFill>
              </a:defRPr>
            </a:lvl4pPr>
            <a:lvl5pPr>
              <a:buClrTx/>
              <a:defRPr sz="1200">
                <a:solidFill>
                  <a:srgbClr val="000000"/>
                </a:solidFill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12"/>
          </p:nvPr>
        </p:nvSpPr>
        <p:spPr>
          <a:xfrm>
            <a:off x="3454003" y="2146301"/>
            <a:ext cx="3061097" cy="6886047"/>
          </a:xfrm>
        </p:spPr>
        <p:txBody>
          <a:bodyPr/>
          <a:lstStyle>
            <a:lvl1pPr>
              <a:buClrTx/>
              <a:defRPr sz="1200">
                <a:solidFill>
                  <a:srgbClr val="000000"/>
                </a:solidFill>
              </a:defRPr>
            </a:lvl1pPr>
            <a:lvl2pPr>
              <a:buClrTx/>
              <a:defRPr sz="1200">
                <a:solidFill>
                  <a:srgbClr val="000000"/>
                </a:solidFill>
              </a:defRPr>
            </a:lvl2pPr>
            <a:lvl3pPr>
              <a:buClrTx/>
              <a:defRPr sz="1200">
                <a:solidFill>
                  <a:srgbClr val="000000"/>
                </a:solidFill>
              </a:defRPr>
            </a:lvl3pPr>
            <a:lvl4pPr>
              <a:buClrTx/>
              <a:defRPr sz="1200">
                <a:solidFill>
                  <a:srgbClr val="000000"/>
                </a:solidFill>
              </a:defRPr>
            </a:lvl4pPr>
            <a:lvl5pPr>
              <a:buClrTx/>
              <a:defRPr sz="1200">
                <a:solidFill>
                  <a:srgbClr val="000000"/>
                </a:solidFill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3" name="タイトル 1"/>
          <p:cNvSpPr txBox="1">
            <a:spLocks/>
          </p:cNvSpPr>
          <p:nvPr userDrawn="1"/>
        </p:nvSpPr>
        <p:spPr>
          <a:xfrm>
            <a:off x="0" y="1"/>
            <a:ext cx="6885385" cy="815468"/>
          </a:xfrm>
          <a:prstGeom prst="rect">
            <a:avLst/>
          </a:prstGeom>
          <a:solidFill>
            <a:srgbClr val="073E87"/>
          </a:solidFill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altLang="ja-JP" sz="1500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スライド番号プレースホルダー 15"/>
          <p:cNvSpPr>
            <a:spLocks noGrp="1"/>
          </p:cNvSpPr>
          <p:nvPr>
            <p:ph type="sldNum" sz="quarter" idx="11"/>
          </p:nvPr>
        </p:nvSpPr>
        <p:spPr>
          <a:xfrm>
            <a:off x="6390285" y="140736"/>
            <a:ext cx="432000" cy="5274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50" b="1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9C9257A7-EFC8-46D0-9082-29042601C6F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" y="45959"/>
            <a:ext cx="5857406" cy="75039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18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3566409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12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56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69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07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88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22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18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21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C526D-28ED-4702-8ADA-2976EDDE9463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F6EFE-9CEA-4F1D-9CC9-4FA0FC592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9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3379" y="1817408"/>
            <a:ext cx="6997227" cy="1377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■推薦ポイント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可能な範囲でご記入ください。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独自性・革新性、活動成果・影響　（箇条書き、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文字以内）</a:t>
            </a:r>
          </a:p>
          <a:p>
            <a:pPr marL="1574800" indent="-1574800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例：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＜独自性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･革新性＞日本・世界初の取り組み・ビジネスモデル、従来と異なる手法に挑戦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本業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を生かし新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たに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分野に進出、○○（技術・商品）は日本唯一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74800" indent="-1574800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＜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活動成果･影響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＞○年連続で収益増、約○％（国内○位）のシェア、○億円の経済効果があった、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において○人を集客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など）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概ね直近３年間でのご活躍内容をご記入ください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863322"/>
              </p:ext>
            </p:extLst>
          </p:nvPr>
        </p:nvGraphicFramePr>
        <p:xfrm>
          <a:off x="111111" y="902046"/>
          <a:ext cx="6636928" cy="6472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649">
                  <a:extLst>
                    <a:ext uri="{9D8B030D-6E8A-4147-A177-3AD203B41FA5}">
                      <a16:colId xmlns:a16="http://schemas.microsoft.com/office/drawing/2014/main" val="826120892"/>
                    </a:ext>
                  </a:extLst>
                </a:gridCol>
                <a:gridCol w="4604279">
                  <a:extLst>
                    <a:ext uri="{9D8B030D-6E8A-4147-A177-3AD203B41FA5}">
                      <a16:colId xmlns:a16="http://schemas.microsoft.com/office/drawing/2014/main" val="1098428078"/>
                    </a:ext>
                  </a:extLst>
                </a:gridCol>
              </a:tblGrid>
              <a:tr h="3236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推薦する企業･団体･個人名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/>
                    </a:p>
                  </a:txBody>
                  <a:tcPr anchor="ctr">
                    <a:lnL w="12700" cmpd="sng">
                      <a:noFill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025334"/>
                  </a:ext>
                </a:extLst>
              </a:tr>
              <a:tr h="3236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推薦する事業･活動名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812164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987A822-EBEC-D751-A8D7-09D329205D09}"/>
              </a:ext>
            </a:extLst>
          </p:cNvPr>
          <p:cNvSpPr/>
          <p:nvPr/>
        </p:nvSpPr>
        <p:spPr>
          <a:xfrm>
            <a:off x="111114" y="3168323"/>
            <a:ext cx="6636927" cy="14701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987A822-EBEC-D751-A8D7-09D329205D09}"/>
              </a:ext>
            </a:extLst>
          </p:cNvPr>
          <p:cNvSpPr/>
          <p:nvPr/>
        </p:nvSpPr>
        <p:spPr>
          <a:xfrm>
            <a:off x="111114" y="5057988"/>
            <a:ext cx="6636927" cy="11800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987A822-EBEC-D751-A8D7-09D329205D09}"/>
              </a:ext>
            </a:extLst>
          </p:cNvPr>
          <p:cNvSpPr/>
          <p:nvPr/>
        </p:nvSpPr>
        <p:spPr>
          <a:xfrm>
            <a:off x="111111" y="6838664"/>
            <a:ext cx="6636927" cy="11571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987A822-EBEC-D751-A8D7-09D329205D09}"/>
              </a:ext>
            </a:extLst>
          </p:cNvPr>
          <p:cNvSpPr/>
          <p:nvPr/>
        </p:nvSpPr>
        <p:spPr>
          <a:xfrm>
            <a:off x="111111" y="8345106"/>
            <a:ext cx="6636927" cy="1417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757814" y="1599538"/>
            <a:ext cx="1990224" cy="690051"/>
          </a:xfrm>
          <a:prstGeom prst="rect">
            <a:avLst/>
          </a:prstGeom>
          <a:noFill/>
          <a:ln w="63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spcAft>
                <a:spcPts val="300"/>
              </a:spcAft>
            </a:pPr>
            <a:r>
              <a:rPr kumimoji="1" lang="ja-JP" altLang="en-US" sz="9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9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ご記載に</a:t>
            </a:r>
            <a:r>
              <a:rPr kumimoji="1" lang="ja-JP" altLang="en-US" sz="9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</a:t>
            </a:r>
            <a:r>
              <a:rPr kumimoji="1" lang="ja-JP" altLang="en-US" sz="9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たって</a:t>
            </a:r>
            <a:r>
              <a:rPr kumimoji="1" lang="ja-JP" altLang="en-US" sz="9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9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補足</a:t>
            </a:r>
            <a:endParaRPr kumimoji="1" lang="en-US" altLang="ja-JP" sz="9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2075" indent="-55563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kumimoji="1" lang="ja-JP" altLang="en-US" sz="9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図･表･写真･イラスト</a:t>
            </a:r>
            <a:r>
              <a:rPr kumimoji="1" lang="ja-JP" altLang="en-US" sz="9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等を貼付</a:t>
            </a:r>
            <a:r>
              <a:rPr kumimoji="1" lang="ja-JP" altLang="en-US" sz="9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いただいて</a:t>
            </a:r>
            <a:r>
              <a:rPr kumimoji="1" lang="ja-JP" altLang="en-US" sz="9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kumimoji="1" lang="ja-JP" altLang="en-US" sz="9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構いません</a:t>
            </a:r>
            <a:endParaRPr kumimoji="1" lang="en-US" altLang="ja-JP" sz="9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2075" indent="-55563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kumimoji="1" lang="ja-JP" altLang="en-US" sz="9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フォントサイズ</a:t>
            </a:r>
            <a:r>
              <a:rPr kumimoji="1" lang="ja-JP" altLang="en-US" sz="9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kumimoji="1" lang="en-US" altLang="ja-JP" sz="9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9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kumimoji="1" lang="ja-JP" altLang="en-US" sz="9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9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</a:t>
            </a:r>
            <a:r>
              <a:rPr kumimoji="1" lang="ja-JP" altLang="en-US" sz="9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endParaRPr kumimoji="1" lang="en-US" altLang="ja-JP" sz="9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13658" y="65899"/>
            <a:ext cx="6506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「関西財界セミナー賞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２０２６」応募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推薦用紙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zh-TW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募集期間　２０２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zh-TW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年８月</a:t>
            </a:r>
            <a:r>
              <a:rPr lang="en-US" altLang="zh-TW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zh-TW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zh-TW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zh-TW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火</a:t>
            </a:r>
            <a:r>
              <a:rPr lang="en-US" altLang="zh-TW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zh-TW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～９月</a:t>
            </a:r>
            <a:r>
              <a:rPr lang="en-US" altLang="zh-TW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zh-TW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zh-TW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zh-TW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en-US" altLang="zh-TW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4670470"/>
            <a:ext cx="699722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関西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貢献　（箇条書き、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文字以内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例：地域の課題解決への取り組み、地域の雇用創出に貢献、住民交流の場の提供、地域振興活動の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 など）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8068107"/>
            <a:ext cx="69972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■推薦者コメント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（直近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年のトピックス、応募への意気込みなど、ご自由に記入ください）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6258360"/>
            <a:ext cx="681707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女性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活躍　（箇条書き、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文字以内）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（例：○○年経営者として活躍、女性初となる○○、女性ならではの視点を生かした事業の実施および商品の開発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 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働く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女性を支援する○○制度を整備し、育児休業取得率、復職率○％を達成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11111" y="1554674"/>
            <a:ext cx="44640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あてはまる種別に○印を記入ください：　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自薦 ／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他薦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148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790D784-A185-A64F-9B16-BF2BB1B49AD0}"/>
              </a:ext>
            </a:extLst>
          </p:cNvPr>
          <p:cNvSpPr txBox="1"/>
          <p:nvPr/>
        </p:nvSpPr>
        <p:spPr>
          <a:xfrm>
            <a:off x="45713" y="217648"/>
            <a:ext cx="4108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8588" indent="-128588">
              <a:spcBef>
                <a:spcPts val="183"/>
              </a:spcBef>
              <a:spcAft>
                <a:spcPts val="183"/>
              </a:spcAft>
              <a:buFont typeface="Wingdings" pitchFamily="2" charset="2"/>
              <a:buChar char="n"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企業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概況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（連結決算の場合は、連結ベースでご記入ください。）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421960"/>
              </p:ext>
            </p:extLst>
          </p:nvPr>
        </p:nvGraphicFramePr>
        <p:xfrm>
          <a:off x="100940" y="494647"/>
          <a:ext cx="6588274" cy="33826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9540">
                  <a:extLst>
                    <a:ext uri="{9D8B030D-6E8A-4147-A177-3AD203B41FA5}">
                      <a16:colId xmlns:a16="http://schemas.microsoft.com/office/drawing/2014/main" val="2878592944"/>
                    </a:ext>
                  </a:extLst>
                </a:gridCol>
                <a:gridCol w="1412240">
                  <a:extLst>
                    <a:ext uri="{9D8B030D-6E8A-4147-A177-3AD203B41FA5}">
                      <a16:colId xmlns:a16="http://schemas.microsoft.com/office/drawing/2014/main" val="2478039305"/>
                    </a:ext>
                  </a:extLst>
                </a:gridCol>
                <a:gridCol w="1016997">
                  <a:extLst>
                    <a:ext uri="{9D8B030D-6E8A-4147-A177-3AD203B41FA5}">
                      <a16:colId xmlns:a16="http://schemas.microsoft.com/office/drawing/2014/main" val="1847058441"/>
                    </a:ext>
                  </a:extLst>
                </a:gridCol>
                <a:gridCol w="1065803">
                  <a:extLst>
                    <a:ext uri="{9D8B030D-6E8A-4147-A177-3AD203B41FA5}">
                      <a16:colId xmlns:a16="http://schemas.microsoft.com/office/drawing/2014/main" val="2270639778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1987916980"/>
                    </a:ext>
                  </a:extLst>
                </a:gridCol>
                <a:gridCol w="745614">
                  <a:extLst>
                    <a:ext uri="{9D8B030D-6E8A-4147-A177-3AD203B41FA5}">
                      <a16:colId xmlns:a16="http://schemas.microsoft.com/office/drawing/2014/main" val="1353087029"/>
                    </a:ext>
                  </a:extLst>
                </a:gridCol>
              </a:tblGrid>
              <a:tr h="175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本社所在地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市区町村不要</a:t>
                      </a:r>
                    </a:p>
                    <a:p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記載例：大阪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創業年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記載例：</a:t>
                      </a:r>
                      <a:endParaRPr lang="en-US" altLang="ja-JP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1985</a:t>
                      </a:r>
                      <a:r>
                        <a:rPr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515041"/>
                  </a:ext>
                </a:extLst>
              </a:tr>
              <a:tr h="3500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資本金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zh-TW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zh-TW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記載例：</a:t>
                      </a:r>
                    </a:p>
                    <a:p>
                      <a:r>
                        <a:rPr kumimoji="1" lang="zh-TW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en-US" altLang="zh-TW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zh-TW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zh-TW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5000</a:t>
                      </a:r>
                      <a:r>
                        <a:rPr kumimoji="1" lang="zh-TW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従業員数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記載例：</a:t>
                      </a:r>
                      <a:endParaRPr kumimoji="1" lang="en-US" altLang="ja-JP" sz="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kumimoji="1" lang="en-US" altLang="ja-JP" sz="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293843"/>
                  </a:ext>
                </a:extLst>
              </a:tr>
              <a:tr h="22401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最近の業績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お分かりになる範囲で結構ですので、最大３か年分ご記載願います。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選考時の参考にいたします。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記入例）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092852"/>
                  </a:ext>
                </a:extLst>
              </a:tr>
              <a:tr h="443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ホームページ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アドレス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870808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127769"/>
              </p:ext>
            </p:extLst>
          </p:nvPr>
        </p:nvGraphicFramePr>
        <p:xfrm>
          <a:off x="2235202" y="1605562"/>
          <a:ext cx="4185920" cy="754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3447">
                  <a:extLst>
                    <a:ext uri="{9D8B030D-6E8A-4147-A177-3AD203B41FA5}">
                      <a16:colId xmlns:a16="http://schemas.microsoft.com/office/drawing/2014/main" val="3539078765"/>
                    </a:ext>
                  </a:extLst>
                </a:gridCol>
                <a:gridCol w="1087491">
                  <a:extLst>
                    <a:ext uri="{9D8B030D-6E8A-4147-A177-3AD203B41FA5}">
                      <a16:colId xmlns:a16="http://schemas.microsoft.com/office/drawing/2014/main" val="2459968418"/>
                    </a:ext>
                  </a:extLst>
                </a:gridCol>
                <a:gridCol w="1087491">
                  <a:extLst>
                    <a:ext uri="{9D8B030D-6E8A-4147-A177-3AD203B41FA5}">
                      <a16:colId xmlns:a16="http://schemas.microsoft.com/office/drawing/2014/main" val="3816212618"/>
                    </a:ext>
                  </a:extLst>
                </a:gridCol>
                <a:gridCol w="1087491">
                  <a:extLst>
                    <a:ext uri="{9D8B030D-6E8A-4147-A177-3AD203B41FA5}">
                      <a16:colId xmlns:a16="http://schemas.microsoft.com/office/drawing/2014/main" val="4018210046"/>
                    </a:ext>
                  </a:extLst>
                </a:gridCol>
              </a:tblGrid>
              <a:tr h="2305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売上高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1824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2466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848694"/>
                  </a:ext>
                </a:extLst>
              </a:tr>
              <a:tr h="2080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経常利益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986112"/>
                  </a:ext>
                </a:extLst>
              </a:tr>
              <a:tr h="2269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月時点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月時点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9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月時点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29141690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879940"/>
              </p:ext>
            </p:extLst>
          </p:nvPr>
        </p:nvGraphicFramePr>
        <p:xfrm>
          <a:off x="134354" y="4412409"/>
          <a:ext cx="6609346" cy="15737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5524">
                  <a:extLst>
                    <a:ext uri="{9D8B030D-6E8A-4147-A177-3AD203B41FA5}">
                      <a16:colId xmlns:a16="http://schemas.microsoft.com/office/drawing/2014/main" val="3280148769"/>
                    </a:ext>
                  </a:extLst>
                </a:gridCol>
                <a:gridCol w="5283822">
                  <a:extLst>
                    <a:ext uri="{9D8B030D-6E8A-4147-A177-3AD203B41FA5}">
                      <a16:colId xmlns:a16="http://schemas.microsoft.com/office/drawing/2014/main" val="2544101224"/>
                    </a:ext>
                  </a:extLst>
                </a:gridCol>
              </a:tblGrid>
              <a:tr h="2936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ご所属・役職名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74239"/>
                  </a:ext>
                </a:extLst>
              </a:tr>
              <a:tr h="207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お名前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768863"/>
                  </a:ext>
                </a:extLst>
              </a:tr>
              <a:tr h="207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24935"/>
                  </a:ext>
                </a:extLst>
              </a:tr>
              <a:tr h="2070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093254"/>
                  </a:ext>
                </a:extLst>
              </a:tr>
              <a:tr h="3577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20505502"/>
                  </a:ext>
                </a:extLst>
              </a:tr>
            </a:tbl>
          </a:graphicData>
        </a:graphic>
      </p:graphicFrame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790D784-A185-A64F-9B16-BF2BB1B49AD0}"/>
              </a:ext>
            </a:extLst>
          </p:cNvPr>
          <p:cNvSpPr txBox="1"/>
          <p:nvPr/>
        </p:nvSpPr>
        <p:spPr>
          <a:xfrm>
            <a:off x="45713" y="4066567"/>
            <a:ext cx="17411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8588" indent="-128588">
              <a:spcBef>
                <a:spcPts val="183"/>
              </a:spcBef>
              <a:spcAft>
                <a:spcPts val="183"/>
              </a:spcAft>
              <a:buFont typeface="Wingdings" pitchFamily="2" charset="2"/>
              <a:buChar char="n"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ご推薦者の連絡先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372938"/>
              </p:ext>
            </p:extLst>
          </p:nvPr>
        </p:nvGraphicFramePr>
        <p:xfrm>
          <a:off x="100940" y="6732057"/>
          <a:ext cx="660934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5524">
                  <a:extLst>
                    <a:ext uri="{9D8B030D-6E8A-4147-A177-3AD203B41FA5}">
                      <a16:colId xmlns:a16="http://schemas.microsoft.com/office/drawing/2014/main" val="3280148769"/>
                    </a:ext>
                  </a:extLst>
                </a:gridCol>
                <a:gridCol w="5283822">
                  <a:extLst>
                    <a:ext uri="{9D8B030D-6E8A-4147-A177-3AD203B41FA5}">
                      <a16:colId xmlns:a16="http://schemas.microsoft.com/office/drawing/2014/main" val="25441012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部署（役職）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350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74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768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24935"/>
                  </a:ext>
                </a:extLst>
              </a:tr>
              <a:tr h="1258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08093254"/>
                  </a:ext>
                </a:extLst>
              </a:tr>
            </a:tbl>
          </a:graphicData>
        </a:graphic>
      </p:graphicFrame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790D784-A185-A64F-9B16-BF2BB1B49AD0}"/>
              </a:ext>
            </a:extLst>
          </p:cNvPr>
          <p:cNvSpPr txBox="1"/>
          <p:nvPr/>
        </p:nvSpPr>
        <p:spPr>
          <a:xfrm>
            <a:off x="45713" y="6142980"/>
            <a:ext cx="4668266" cy="595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8588" indent="-128588"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以下、他薦の場合はご記入ください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spcBef>
                <a:spcPts val="183"/>
              </a:spcBef>
              <a:spcAft>
                <a:spcPts val="183"/>
              </a:spcAft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推薦企業・団体・個人の連絡先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ご存知の場合に記入いただければ幸いです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00940" y="9082414"/>
            <a:ext cx="6588274" cy="731217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kumimoji="1" lang="ja-JP" altLang="en-US" sz="1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関西財界セミナー</a:t>
            </a:r>
            <a:r>
              <a:rPr kumimoji="1" lang="ja-JP" altLang="en-US" sz="1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賞</a:t>
            </a:r>
            <a:r>
              <a:rPr kumimoji="1" lang="en-US" altLang="ja-JP" sz="1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2026</a:t>
            </a:r>
            <a:r>
              <a:rPr kumimoji="1" lang="ja-JP" altLang="en-US" sz="1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kumimoji="1" lang="ja-JP" altLang="en-US" sz="1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へメール</a:t>
            </a:r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でお送りくださいます</a:t>
            </a:r>
            <a:r>
              <a:rPr kumimoji="1" lang="ja-JP" altLang="en-US" sz="1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ようお願い</a:t>
            </a:r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いたします</a:t>
            </a:r>
            <a:r>
              <a:rPr kumimoji="1" lang="ja-JP" altLang="en-US" sz="1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メールアドレス　</a:t>
            </a:r>
            <a:r>
              <a:rPr kumimoji="1" lang="en-US" altLang="ja-JP" sz="1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zaisemishou2026@kankeiren.or.jp</a:t>
            </a:r>
            <a:endParaRPr kumimoji="1" lang="en-US" altLang="ja-JP" sz="1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34354" y="8301379"/>
            <a:ext cx="6609346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推薦企業･団体･個人へ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推薦者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をお知らせしてよろしいです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可　／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不可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（いずれかに○印を記入ください）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297959"/>
              </p:ext>
            </p:extLst>
          </p:nvPr>
        </p:nvGraphicFramePr>
        <p:xfrm>
          <a:off x="1511135" y="2504693"/>
          <a:ext cx="4888402" cy="823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420">
                  <a:extLst>
                    <a:ext uri="{9D8B030D-6E8A-4147-A177-3AD203B41FA5}">
                      <a16:colId xmlns:a16="http://schemas.microsoft.com/office/drawing/2014/main" val="3539078765"/>
                    </a:ext>
                  </a:extLst>
                </a:gridCol>
                <a:gridCol w="1269994">
                  <a:extLst>
                    <a:ext uri="{9D8B030D-6E8A-4147-A177-3AD203B41FA5}">
                      <a16:colId xmlns:a16="http://schemas.microsoft.com/office/drawing/2014/main" val="2459968418"/>
                    </a:ext>
                  </a:extLst>
                </a:gridCol>
                <a:gridCol w="1269994">
                  <a:extLst>
                    <a:ext uri="{9D8B030D-6E8A-4147-A177-3AD203B41FA5}">
                      <a16:colId xmlns:a16="http://schemas.microsoft.com/office/drawing/2014/main" val="3816212618"/>
                    </a:ext>
                  </a:extLst>
                </a:gridCol>
                <a:gridCol w="1269994">
                  <a:extLst>
                    <a:ext uri="{9D8B030D-6E8A-4147-A177-3AD203B41FA5}">
                      <a16:colId xmlns:a16="http://schemas.microsoft.com/office/drawing/2014/main" val="4018210046"/>
                    </a:ext>
                  </a:extLst>
                </a:gridCol>
              </a:tblGrid>
              <a:tr h="1986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売上高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848694"/>
                  </a:ext>
                </a:extLst>
              </a:tr>
              <a:tr h="1986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経常利益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986112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29141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25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9d4__x54e1__x4f1a__x904b__x55b6__x65b9__x91dd_ xmlns="ac1f43fb-e9e4-4612-89b7-617d43053bba" xsi:nil="true"/>
    <_Flow_SignoffStatus xmlns="ac1f43fb-e9e4-4612-89b7-617d43053bba" xsi:nil="true"/>
    <_x5bfe__x8c61__x30e6__x30fc__x30b6__x30fc_ xmlns="ac1f43fb-e9e4-4612-89b7-617d43053bba" xsi:nil="true"/>
    <_ModernAudienceTargetUserField xmlns="ac1f43fb-e9e4-4612-89b7-617d43053bba">
      <UserInfo>
        <DisplayName/>
        <AccountId xsi:nil="true"/>
        <AccountType/>
      </UserInfo>
    </_ModernAudienceTargetUserField>
    <lcf76f155ced4ddcb4097134ff3c332f xmlns="ac1f43fb-e9e4-4612-89b7-617d43053bba">
      <Terms xmlns="http://schemas.microsoft.com/office/infopath/2007/PartnerControls"/>
    </lcf76f155ced4ddcb4097134ff3c332f>
    <TaxCatchAll xmlns="8f4cdcb3-8df3-40bb-aa01-17e691cee2b9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294C6B1A67EFF4B8E96D98C47B9FDFC" ma:contentTypeVersion="24" ma:contentTypeDescription="新しいドキュメントを作成します。" ma:contentTypeScope="" ma:versionID="d1634c45f8d7b683a84bf991dfc35310">
  <xsd:schema xmlns:xsd="http://www.w3.org/2001/XMLSchema" xmlns:xs="http://www.w3.org/2001/XMLSchema" xmlns:p="http://schemas.microsoft.com/office/2006/metadata/properties" xmlns:ns2="ac1f43fb-e9e4-4612-89b7-617d43053bba" xmlns:ns3="8f4cdcb3-8df3-40bb-aa01-17e691cee2b9" targetNamespace="http://schemas.microsoft.com/office/2006/metadata/properties" ma:root="true" ma:fieldsID="2762d6f165384b33e79ee9d038d202c0" ns2:_="" ns3:_="">
    <xsd:import namespace="ac1f43fb-e9e4-4612-89b7-617d43053bba"/>
    <xsd:import namespace="8f4cdcb3-8df3-40bb-aa01-17e691cee2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_x59d4__x54e1__x4f1a__x904b__x55b6__x65b9__x91dd_" minOccurs="0"/>
                <xsd:element ref="ns2:_Flow_SignoffStatus" minOccurs="0"/>
                <xsd:element ref="ns2:_x5bfe__x8c61__x30e6__x30fc__x30b6__x30fc_" minOccurs="0"/>
                <xsd:element ref="ns2:_ModernAudienceTargetUserField" minOccurs="0"/>
                <xsd:element ref="ns2:_ModernAudienceAadObjectId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1f43fb-e9e4-4612-89b7-617d43053b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x59d4__x54e1__x4f1a__x904b__x55b6__x65b9__x91dd_" ma:index="20" nillable="true" ma:displayName="委員会運営方針" ma:format="Dropdown" ma:internalName="_x59d4__x54e1__x4f1a__x904b__x55b6__x65b9__x91dd_">
      <xsd:simpleType>
        <xsd:restriction base="dms:Text">
          <xsd:maxLength value="255"/>
        </xsd:restriction>
      </xsd:simpleType>
    </xsd:element>
    <xsd:element name="_Flow_SignoffStatus" ma:index="21" nillable="true" ma:displayName="承認の状態" ma:internalName="_x627f__x8a8d__x306e__x72b6__x614b_">
      <xsd:simpleType>
        <xsd:restriction base="dms:Text"/>
      </xsd:simpleType>
    </xsd:element>
    <xsd:element name="_x5bfe__x8c61__x30e6__x30fc__x30b6__x30fc_" ma:index="22" nillable="true" ma:displayName="対象ユーザー" ma:internalName="_x5bfe__x8c61__x30e6__x30fc__x30b6__x30fc_">
      <xsd:simpleType>
        <xsd:restriction base="dms:Unknown"/>
      </xsd:simpleType>
    </xsd:element>
    <xsd:element name="_ModernAudienceTargetUserField" ma:index="23" nillable="true" ma:displayName="対象ユーザー" ma:list="UserInfo" ma:SharePointGroup="0" ma:internalName="_ModernAudienceTargetUserField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ModernAudienceAadObjectIds" ma:index="24" nillable="true" ma:displayName="対象ユーザーの ID" ma:list="{d0764edd-2fb9-4eb5-9f6d-cf763a96966c}" ma:internalName="_ModernAudienceAadObjectIds" ma:readOnly="true" ma:showField="_AadObjectIdForUser" ma:web="8f4cdcb3-8df3-40bb-aa01-17e691cee2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画像タグ" ma:readOnly="false" ma:fieldId="{5cf76f15-5ced-4ddc-b409-7134ff3c332f}" ma:taxonomyMulti="true" ma:sspId="830bbbaa-6a32-4373-a1f7-811ce9549a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4cdcb3-8df3-40bb-aa01-17e691cee2b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73514e13-ebdb-4e25-92f7-546732d44c91}" ma:internalName="TaxCatchAll" ma:showField="CatchAllData" ma:web="8f4cdcb3-8df3-40bb-aa01-17e691cee2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176A36-B09A-4466-914C-75790AF03D78}">
  <ds:schemaRefs>
    <ds:schemaRef ds:uri="ac1f43fb-e9e4-4612-89b7-617d43053bba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8f4cdcb3-8df3-40bb-aa01-17e691cee2b9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9AB423C-99B0-4BB5-B70B-F3DD1926A0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B13726-0281-4257-AB2E-D015515337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1f43fb-e9e4-4612-89b7-617d43053bba"/>
    <ds:schemaRef ds:uri="8f4cdcb3-8df3-40bb-aa01-17e691cee2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3660</TotalTime>
  <Words>590</Words>
  <Application>Microsoft Office PowerPoint</Application>
  <PresentationFormat>A4 210 x 297 mm</PresentationFormat>
  <Paragraphs>85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大仲 梓</dc:creator>
  <cp:lastModifiedBy>太野垣 蘭</cp:lastModifiedBy>
  <cp:revision>324</cp:revision>
  <cp:lastPrinted>2025-08-05T05:26:57Z</cp:lastPrinted>
  <dcterms:created xsi:type="dcterms:W3CDTF">2023-12-26T08:06:35Z</dcterms:created>
  <dcterms:modified xsi:type="dcterms:W3CDTF">2025-08-05T05:28:43Z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0x0101001294C6B1A67EFF4B8E96D98C47B9FDFC</vt:lpwstr>
  </property>
  <property fmtid="{D5CDD505-2E9C-101B-9397-08002B2CF9AE}" pid="3" name="MediaServiceImageTags">
    <vt:lpwstr/>
  </property>
</Properties>
</file>